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07" r:id="rId5"/>
    <p:sldId id="326" r:id="rId6"/>
    <p:sldId id="312" r:id="rId7"/>
    <p:sldId id="308" r:id="rId8"/>
    <p:sldId id="321" r:id="rId9"/>
    <p:sldId id="310" r:id="rId10"/>
    <p:sldId id="322" r:id="rId11"/>
    <p:sldId id="311" r:id="rId12"/>
    <p:sldId id="323" r:id="rId13"/>
    <p:sldId id="324" r:id="rId14"/>
    <p:sldId id="314" r:id="rId15"/>
    <p:sldId id="315" r:id="rId16"/>
    <p:sldId id="317" r:id="rId17"/>
    <p:sldId id="316" r:id="rId18"/>
    <p:sldId id="309" r:id="rId19"/>
    <p:sldId id="318" r:id="rId20"/>
    <p:sldId id="319" r:id="rId21"/>
    <p:sldId id="320" r:id="rId2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D1D9"/>
    <a:srgbClr val="ADFB7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5" d="100"/>
          <a:sy n="125" d="100"/>
        </p:scale>
        <p:origin x="90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32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85E-411F-88D6-DD0604ACCF3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85E-411F-88D6-DD0604ACCF3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85E-411F-88D6-DD0604ACCF3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85E-411F-88D6-DD0604ACCF39}"/>
              </c:ext>
            </c:extLst>
          </c:dPt>
          <c:dLbls>
            <c:dLbl>
              <c:idx val="0"/>
              <c:layout>
                <c:manualLayout>
                  <c:x val="-0.10199385900759514"/>
                  <c:y val="0.1350127493806458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Berufsschule  </a:t>
                    </a:r>
                    <a:fld id="{4AC8F603-D740-40BD-B96B-5FC67E12651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85E-411F-88D6-DD0604ACCF39}"/>
                </c:ext>
              </c:extLst>
            </c:dLbl>
            <c:dLbl>
              <c:idx val="1"/>
              <c:layout>
                <c:manualLayout>
                  <c:x val="-0.21361080678070288"/>
                  <c:y val="3.975684740078255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Überbetriebliche Kurse </a:t>
                    </a:r>
                    <a:br>
                      <a:rPr lang="en-US"/>
                    </a:br>
                    <a:fld id="{8E479CE9-55CC-456D-A080-66A04B30778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85E-411F-88D6-DD0604ACCF39}"/>
                </c:ext>
              </c:extLst>
            </c:dLbl>
            <c:dLbl>
              <c:idx val="2"/>
              <c:layout>
                <c:manualLayout>
                  <c:x val="-0.10486492946964933"/>
                  <c:y val="-0.1654864000855709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Ferien </a:t>
                    </a:r>
                    <a:fld id="{FBED42E7-DBE4-4D6D-9AC9-189859A715E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85E-411F-88D6-DD0604ACCF39}"/>
                </c:ext>
              </c:extLst>
            </c:dLbl>
            <c:dLbl>
              <c:idx val="3"/>
              <c:layout>
                <c:manualLayout>
                  <c:x val="9.7936137093813741E-2"/>
                  <c:y val="-0.1388533062128646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Betrieb </a:t>
                    </a:r>
                    <a:br>
                      <a:rPr lang="en-US"/>
                    </a:br>
                    <a:fld id="{A87D2F89-8C89-46A5-9615-0926A603EC52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85E-411F-88D6-DD0604ACCF3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Tabelle1!$C$8:$C$11</c:f>
              <c:strCache>
                <c:ptCount val="4"/>
                <c:pt idx="0">
                  <c:v>Berusschule </c:v>
                </c:pt>
                <c:pt idx="1">
                  <c:v>Überbetriebliche Kurse</c:v>
                </c:pt>
                <c:pt idx="2">
                  <c:v>Ferien</c:v>
                </c:pt>
                <c:pt idx="3">
                  <c:v>Betrieb</c:v>
                </c:pt>
              </c:strCache>
            </c:strRef>
          </c:cat>
          <c:val>
            <c:numRef>
              <c:f>Tabelle1!$F$8:$F$11</c:f>
              <c:numCache>
                <c:formatCode>0%</c:formatCode>
                <c:ptCount val="4"/>
                <c:pt idx="0">
                  <c:v>0.15</c:v>
                </c:pt>
                <c:pt idx="1">
                  <c:v>0.15</c:v>
                </c:pt>
                <c:pt idx="2">
                  <c:v>0.1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5E-411F-88D6-DD0604ACCF3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4AB3B-1A70-440A-BD5D-04087D02BEF6}" type="datetimeFigureOut">
              <a:rPr lang="de-CH" smtClean="0"/>
              <a:t>16.01.2023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21330-313A-4A98-BF1C-48B69603ED2F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62174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6E5B2-783D-401C-AA3C-ED6C582287AF}" type="datetimeFigureOut">
              <a:rPr lang="de-CH" smtClean="0"/>
              <a:t>16.01.2023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FE1DC-B552-43E2-B66C-0521140D96A6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7706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C1D385-1DA8-4955-A2B5-D0DA060935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6C7616-1A8A-4FB6-AD0F-CC6F64B570B8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E8FE44D-2D69-443A-8FE4-450711FCD1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72616" y="-965165"/>
            <a:ext cx="10513168" cy="3026013"/>
          </a:xfrm>
          <a:prstGeom prst="rect">
            <a:avLst/>
          </a:prstGeom>
        </p:spPr>
      </p:pic>
      <p:pic>
        <p:nvPicPr>
          <p:cNvPr id="13" name="Grafik 12" descr="Ein Bild, das Person, orange enthält.&#10;&#10;Automatisch generierte Beschreibung">
            <a:extLst>
              <a:ext uri="{FF2B5EF4-FFF2-40B4-BE49-F238E27FC236}">
                <a16:creationId xmlns:a16="http://schemas.microsoft.com/office/drawing/2014/main" id="{AFA03FE2-F854-47D5-BAA5-93CFC2E6A6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3" y="1777581"/>
            <a:ext cx="2864260" cy="4590454"/>
          </a:xfrm>
          <a:prstGeom prst="rect">
            <a:avLst/>
          </a:prstGeom>
        </p:spPr>
      </p:pic>
      <p:pic>
        <p:nvPicPr>
          <p:cNvPr id="15" name="Grafik 14" descr="Ein Bild, das Wand, orange enthält.&#10;&#10;Automatisch generierte Beschreibung">
            <a:extLst>
              <a:ext uri="{FF2B5EF4-FFF2-40B4-BE49-F238E27FC236}">
                <a16:creationId xmlns:a16="http://schemas.microsoft.com/office/drawing/2014/main" id="{E10E482A-5B8B-4BB3-A33C-FE53952EE6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77581"/>
            <a:ext cx="2864260" cy="4590454"/>
          </a:xfrm>
          <a:prstGeom prst="rect">
            <a:avLst/>
          </a:prstGeom>
        </p:spPr>
      </p:pic>
      <p:pic>
        <p:nvPicPr>
          <p:cNvPr id="17" name="Grafik 16" descr="Ein Bild, das Person, orange, Mann, darstellend enthält.&#10;&#10;Automatisch generierte Beschreibung">
            <a:extLst>
              <a:ext uri="{FF2B5EF4-FFF2-40B4-BE49-F238E27FC236}">
                <a16:creationId xmlns:a16="http://schemas.microsoft.com/office/drawing/2014/main" id="{3F7C1D03-A1FD-4BAA-945F-1C4453CDE3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1772816"/>
            <a:ext cx="2867233" cy="459521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71363D2-BC24-491B-A30A-AF07E9660DF1}"/>
              </a:ext>
            </a:extLst>
          </p:cNvPr>
          <p:cNvSpPr txBox="1"/>
          <p:nvPr userDrawn="1"/>
        </p:nvSpPr>
        <p:spPr>
          <a:xfrm>
            <a:off x="3223653" y="5842703"/>
            <a:ext cx="2772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dunbar-tall"/>
              </a:rPr>
              <a:t>Telekommunikation</a:t>
            </a:r>
            <a:endParaRPr lang="de-CH" sz="2400" b="1" dirty="0">
              <a:solidFill>
                <a:schemeClr val="bg1"/>
              </a:solidFill>
              <a:latin typeface="dunbar-tall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AFC25C2-ECC0-4FE3-A4E8-75DCCE2ABBE1}"/>
              </a:ext>
            </a:extLst>
          </p:cNvPr>
          <p:cNvSpPr txBox="1"/>
          <p:nvPr userDrawn="1"/>
        </p:nvSpPr>
        <p:spPr>
          <a:xfrm>
            <a:off x="161717" y="5839027"/>
            <a:ext cx="2816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dunbar-tall"/>
              </a:rPr>
              <a:t>Energie</a:t>
            </a:r>
            <a:endParaRPr lang="de-CH" sz="2400" b="1" dirty="0">
              <a:solidFill>
                <a:schemeClr val="bg1"/>
              </a:solidFill>
              <a:latin typeface="dunbar-tal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0E38D94-5041-44AC-A057-085455B03FA3}"/>
              </a:ext>
            </a:extLst>
          </p:cNvPr>
          <p:cNvSpPr txBox="1"/>
          <p:nvPr userDrawn="1"/>
        </p:nvSpPr>
        <p:spPr>
          <a:xfrm>
            <a:off x="6085796" y="5847655"/>
            <a:ext cx="2826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dunbar-tall"/>
              </a:rPr>
              <a:t>Fahrleitung</a:t>
            </a:r>
            <a:endParaRPr lang="de-CH" sz="2400" b="1" dirty="0">
              <a:solidFill>
                <a:schemeClr val="bg1"/>
              </a:solidFill>
              <a:latin typeface="dunbar-tall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6E11CAD-6192-4622-8BC7-61E766FA554C}"/>
              </a:ext>
            </a:extLst>
          </p:cNvPr>
          <p:cNvSpPr txBox="1"/>
          <p:nvPr userDrawn="1"/>
        </p:nvSpPr>
        <p:spPr>
          <a:xfrm>
            <a:off x="214016" y="1052736"/>
            <a:ext cx="4641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i="0" cap="all" dirty="0">
                <a:solidFill>
                  <a:srgbClr val="00009F"/>
                </a:solidFill>
                <a:effectLst/>
                <a:latin typeface="dunbar-tall"/>
              </a:rPr>
              <a:t>EIN BERUF MIT ZUKUNFT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404479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727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5FFA19F-8A19-4F5D-B1B0-77075E30C2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011" y="6169112"/>
            <a:ext cx="2271203" cy="653721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E5F5C6-9197-4C7C-944F-FB1F812208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26192" y="6356350"/>
            <a:ext cx="5370144" cy="365125"/>
          </a:xfrm>
        </p:spPr>
        <p:txBody>
          <a:bodyPr/>
          <a:lstStyle/>
          <a:p>
            <a:r>
              <a:rPr lang="de-DE"/>
              <a:t>Berufspräsentation | Trägerschaft Berufsbildung Netzelektriker:in | 03.01.2023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1E9EF1-0C0F-4644-8799-0FD10F6449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28384" y="6356349"/>
            <a:ext cx="936104" cy="365125"/>
          </a:xfrm>
        </p:spPr>
        <p:txBody>
          <a:bodyPr/>
          <a:lstStyle>
            <a:lvl1pPr>
              <a:defRPr/>
            </a:lvl1pPr>
          </a:lstStyle>
          <a:p>
            <a:fld id="{2BA04A4D-2C97-47B6-99DF-E724B6349280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8895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5071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35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568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149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02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2993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0674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9512" y="1600200"/>
            <a:ext cx="8784976" cy="46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63193758-8481-462D-9AF8-7A8C354F9BD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30B859B-ACC1-4CA2-83EA-466BC80A8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9752" y="6356350"/>
            <a:ext cx="53285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Berufspräsentation | Trägerschaft Berufsbildung Netzelektriker:in | 03.01.2023</a:t>
            </a:r>
            <a:endParaRPr lang="de-CH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9BA21AB-2B7E-40B6-9325-916915C89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56376" y="6356349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6AF48-963E-4460-AEF6-16AE60161A8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635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sty.ch/de-CH/verbaende/1068-verband-schweizerischer-elektrizitatsunternehmen-vse" TargetMode="External"/><Relationship Id="rId2" Type="http://schemas.openxmlformats.org/officeDocument/2006/relationships/hyperlink" Target="http://www.netzelektriker.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erufsberatung.ch/dyn/show/2930?lang=de&amp;Idx=0&amp;OrderBy=1&amp;Order=0&amp;PostBackOrder=0&amp;postBack=true&amp;CountResult=154&amp;Total_Idx=127&amp;CounterSearch=1&amp;UrlAjaxWebSearch=%2FLenaWeb%2FAjaxWebSearch&amp;prof_=47417.1&amp;LocName=&amp;LocId=&amp;Area=10&amp;schoolyear_=2021&amp;schoolyear_=2022&amp;langcode_=de&amp;langcode_=fr&amp;langcode_=it&amp;langcode_=rm&amp;langcode_=e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41umAbe3Hg&amp;feature=youtu.b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694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0CDD2-58B3-4556-AC14-9AC3E5F1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8614"/>
            <a:ext cx="8784976" cy="994122"/>
          </a:xfrm>
        </p:spPr>
        <p:txBody>
          <a:bodyPr/>
          <a:lstStyle/>
          <a:p>
            <a:r>
              <a:rPr lang="de-CH" sz="2800" dirty="0">
                <a:solidFill>
                  <a:srgbClr val="002060"/>
                </a:solidFill>
                <a:latin typeface="dunbar-tall"/>
              </a:rPr>
              <a:t>Was trifft auf dich zu?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48FB95-74E4-4EA0-8A51-CAD9FDA7E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104456"/>
          </a:xfrm>
        </p:spPr>
        <p:txBody>
          <a:bodyPr>
            <a:noAutofit/>
          </a:bodyPr>
          <a:lstStyle/>
          <a:p>
            <a:pPr marL="717550" indent="-7175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"/>
              <a:tabLst>
                <a:tab pos="717550" algn="l"/>
              </a:tabLst>
              <a:defRPr/>
            </a:pPr>
            <a:r>
              <a:rPr lang="de-CH" sz="2400" dirty="0">
                <a:solidFill>
                  <a:srgbClr val="002060"/>
                </a:solidFill>
                <a:latin typeface="dunbar-tall"/>
                <a:cs typeface="Arial" charset="0"/>
              </a:rPr>
              <a:t>Ich bin </a:t>
            </a:r>
            <a:r>
              <a:rPr lang="de-CH" sz="2400" b="1" dirty="0">
                <a:solidFill>
                  <a:srgbClr val="002060"/>
                </a:solidFill>
                <a:latin typeface="dunbar-tall"/>
                <a:cs typeface="Arial" charset="0"/>
              </a:rPr>
              <a:t>wetterfest</a:t>
            </a:r>
            <a:r>
              <a:rPr lang="de-CH" sz="2400" dirty="0">
                <a:solidFill>
                  <a:srgbClr val="002060"/>
                </a:solidFill>
                <a:latin typeface="dunbar-tall"/>
                <a:cs typeface="Arial" charset="0"/>
              </a:rPr>
              <a:t> und arbeite gern im Freien</a:t>
            </a:r>
          </a:p>
          <a:p>
            <a:pPr marL="717550" indent="-7175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"/>
              <a:tabLst>
                <a:tab pos="717550" algn="l"/>
              </a:tabLst>
              <a:defRPr/>
            </a:pPr>
            <a:r>
              <a:rPr lang="de-CH" sz="2400" dirty="0">
                <a:solidFill>
                  <a:srgbClr val="002060"/>
                </a:solidFill>
                <a:latin typeface="dunbar-tall"/>
                <a:cs typeface="Arial" charset="0"/>
              </a:rPr>
              <a:t>Technische Dinge interessieren mich</a:t>
            </a:r>
          </a:p>
          <a:p>
            <a:pPr marL="717550" indent="-7175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"/>
              <a:tabLst>
                <a:tab pos="717550" algn="l"/>
              </a:tabLst>
              <a:defRPr/>
            </a:pPr>
            <a:r>
              <a:rPr lang="de-CH" sz="2400" dirty="0">
                <a:solidFill>
                  <a:srgbClr val="002060"/>
                </a:solidFill>
                <a:latin typeface="dunbar-tall"/>
                <a:cs typeface="Arial" charset="0"/>
              </a:rPr>
              <a:t>Das Arbeiten in der Gruppe gefällt mir</a:t>
            </a:r>
          </a:p>
          <a:p>
            <a:pPr marL="717550" indent="-7175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"/>
              <a:tabLst>
                <a:tab pos="717550" algn="l"/>
              </a:tabLst>
              <a:defRPr/>
            </a:pPr>
            <a:r>
              <a:rPr lang="de-CH" sz="2400" dirty="0">
                <a:solidFill>
                  <a:srgbClr val="002060"/>
                </a:solidFill>
                <a:latin typeface="dunbar-tall"/>
                <a:cs typeface="Arial" charset="0"/>
              </a:rPr>
              <a:t>Ich bin handwerklich geschickt</a:t>
            </a:r>
          </a:p>
          <a:p>
            <a:pPr marL="717550" indent="-7175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"/>
              <a:tabLst>
                <a:tab pos="717550" algn="l"/>
              </a:tabLst>
              <a:defRPr/>
            </a:pPr>
            <a:r>
              <a:rPr lang="de-CH" sz="2400" dirty="0">
                <a:solidFill>
                  <a:srgbClr val="002060"/>
                </a:solidFill>
                <a:latin typeface="dunbar-tall"/>
                <a:cs typeface="Arial" charset="0"/>
              </a:rPr>
              <a:t>Ich bin körperlich fit und schwindelfrei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4E76147-4CAF-4205-9B40-29E5416C4799}"/>
              </a:ext>
            </a:extLst>
          </p:cNvPr>
          <p:cNvSpPr txBox="1"/>
          <p:nvPr/>
        </p:nvSpPr>
        <p:spPr>
          <a:xfrm>
            <a:off x="5724128" y="5927844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>
                <a:solidFill>
                  <a:schemeClr val="bg1"/>
                </a:solidFill>
              </a:rPr>
              <a:t>© </a:t>
            </a:r>
            <a:r>
              <a:rPr lang="de-CH" sz="1000" dirty="0" err="1">
                <a:solidFill>
                  <a:schemeClr val="bg1"/>
                </a:solidFill>
              </a:rPr>
              <a:t>cablex</a:t>
            </a:r>
            <a:endParaRPr lang="de-CH" sz="1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1EB500-8D81-4EAB-AC46-17AA7A04D0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Berufspräsentation | Trägerschaft Berufsbildung Netzelektriker:in | 03.01.2023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9DB52C-2251-489B-88B7-F8C80A2167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04A4D-2C97-47B6-99DF-E724B6349280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6342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0CDD2-58B3-4556-AC14-9AC3E5F1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8614"/>
            <a:ext cx="8784976" cy="994122"/>
          </a:xfrm>
        </p:spPr>
        <p:txBody>
          <a:bodyPr/>
          <a:lstStyle/>
          <a:p>
            <a:r>
              <a:rPr lang="de-CH" sz="2800" dirty="0">
                <a:solidFill>
                  <a:srgbClr val="002060"/>
                </a:solidFill>
                <a:latin typeface="dunbar-tall"/>
              </a:rPr>
              <a:t>Was trifft auf dich zu?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48FB95-74E4-4EA0-8A51-CAD9FDA7E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41" y="908720"/>
            <a:ext cx="8784976" cy="4637112"/>
          </a:xfrm>
        </p:spPr>
        <p:txBody>
          <a:bodyPr>
            <a:noAutofit/>
          </a:bodyPr>
          <a:lstStyle/>
          <a:p>
            <a:pPr marL="628650" indent="-6286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þ"/>
              <a:defRPr/>
            </a:pPr>
            <a:r>
              <a:rPr lang="de-CH" sz="2400" dirty="0">
                <a:solidFill>
                  <a:srgbClr val="002060"/>
                </a:solidFill>
                <a:latin typeface="dunbar-tall"/>
                <a:cs typeface="Arial" charset="0"/>
              </a:rPr>
              <a:t>Ich sehe </a:t>
            </a:r>
            <a:r>
              <a:rPr lang="de-CH" sz="2400" b="1" dirty="0">
                <a:solidFill>
                  <a:srgbClr val="002060"/>
                </a:solidFill>
                <a:latin typeface="dunbar-tall"/>
                <a:cs typeface="Arial" charset="0"/>
              </a:rPr>
              <a:t>Farben</a:t>
            </a:r>
            <a:r>
              <a:rPr lang="de-CH" sz="2400" dirty="0">
                <a:solidFill>
                  <a:srgbClr val="002060"/>
                </a:solidFill>
                <a:latin typeface="dunbar-tall"/>
                <a:cs typeface="Arial" charset="0"/>
              </a:rPr>
              <a:t> normal</a:t>
            </a:r>
          </a:p>
          <a:p>
            <a:pPr marL="628650" indent="-6286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þ"/>
              <a:defRPr/>
            </a:pPr>
            <a:r>
              <a:rPr lang="de-CH" sz="2400" dirty="0">
                <a:solidFill>
                  <a:srgbClr val="002060"/>
                </a:solidFill>
                <a:latin typeface="dunbar-tall"/>
                <a:cs typeface="Arial" charset="0"/>
              </a:rPr>
              <a:t>Ich verstehe etwas von </a:t>
            </a:r>
            <a:r>
              <a:rPr lang="de-CH" sz="2400" b="1" dirty="0">
                <a:solidFill>
                  <a:srgbClr val="002060"/>
                </a:solidFill>
                <a:latin typeface="dunbar-tall"/>
                <a:cs typeface="Arial" charset="0"/>
              </a:rPr>
              <a:t>Mathematik</a:t>
            </a:r>
          </a:p>
          <a:p>
            <a:pPr marL="628650" indent="-628650">
              <a:lnSpc>
                <a:spcPct val="150000"/>
              </a:lnSpc>
              <a:buClr>
                <a:srgbClr val="C00000"/>
              </a:buClr>
              <a:buNone/>
              <a:defRPr/>
            </a:pPr>
            <a:endParaRPr lang="de-CH" sz="2400" b="1" dirty="0">
              <a:solidFill>
                <a:srgbClr val="002060"/>
              </a:solidFill>
              <a:latin typeface="dunbar-tall"/>
              <a:cs typeface="Arial" charset="0"/>
            </a:endParaRPr>
          </a:p>
          <a:p>
            <a:pPr marL="628650" indent="-628650">
              <a:buClr>
                <a:srgbClr val="C00000"/>
              </a:buClr>
              <a:buFont typeface="Wingdings" panose="05000000000000000000" pitchFamily="2" charset="2"/>
              <a:buChar char="þ"/>
              <a:defRPr/>
            </a:pPr>
            <a:r>
              <a:rPr lang="de-CH" sz="2400" dirty="0">
                <a:solidFill>
                  <a:srgbClr val="002060"/>
                </a:solidFill>
                <a:latin typeface="dunbar-tall"/>
              </a:rPr>
              <a:t>Zusätzlich im Schwerpunkt Telekommunikation: </a:t>
            </a:r>
            <a:br>
              <a:rPr lang="de-CH" sz="2400" dirty="0">
                <a:solidFill>
                  <a:srgbClr val="002060"/>
                </a:solidFill>
                <a:latin typeface="dunbar-tall"/>
              </a:rPr>
            </a:br>
            <a:r>
              <a:rPr lang="de-CH" sz="2400" dirty="0">
                <a:solidFill>
                  <a:srgbClr val="002060"/>
                </a:solidFill>
                <a:latin typeface="dunbar-tall"/>
              </a:rPr>
              <a:t>Ich habe ein Flair </a:t>
            </a:r>
            <a:br>
              <a:rPr lang="de-CH" sz="2400" dirty="0">
                <a:solidFill>
                  <a:srgbClr val="002060"/>
                </a:solidFill>
                <a:latin typeface="dunbar-tall"/>
              </a:rPr>
            </a:br>
            <a:r>
              <a:rPr lang="de-CH" sz="2400" dirty="0">
                <a:solidFill>
                  <a:srgbClr val="002060"/>
                </a:solidFill>
                <a:latin typeface="dunbar-tall"/>
              </a:rPr>
              <a:t>für </a:t>
            </a:r>
            <a:r>
              <a:rPr lang="de-CH" sz="2400" b="1" dirty="0">
                <a:solidFill>
                  <a:srgbClr val="002060"/>
                </a:solidFill>
                <a:latin typeface="dunbar-tall"/>
              </a:rPr>
              <a:t>„feine“ Arbeiten </a:t>
            </a:r>
            <a:br>
              <a:rPr lang="de-CH" sz="2400" b="1" dirty="0">
                <a:solidFill>
                  <a:srgbClr val="002060"/>
                </a:solidFill>
                <a:latin typeface="dunbar-tall"/>
              </a:rPr>
            </a:br>
            <a:r>
              <a:rPr lang="de-CH" sz="2400" dirty="0">
                <a:solidFill>
                  <a:srgbClr val="002060"/>
                </a:solidFill>
                <a:latin typeface="dunbar-tall"/>
              </a:rPr>
              <a:t>(z.B. die Arbeit mit </a:t>
            </a:r>
            <a:br>
              <a:rPr lang="de-CH" sz="2400" dirty="0">
                <a:solidFill>
                  <a:srgbClr val="002060"/>
                </a:solidFill>
                <a:latin typeface="dunbar-tall"/>
              </a:rPr>
            </a:br>
            <a:r>
              <a:rPr lang="de-CH" sz="2400" dirty="0">
                <a:solidFill>
                  <a:srgbClr val="002060"/>
                </a:solidFill>
                <a:latin typeface="dunbar-tall"/>
              </a:rPr>
              <a:t>Glasfaserkabel)</a:t>
            </a:r>
            <a:endParaRPr lang="de-CH" sz="2400" dirty="0">
              <a:latin typeface="dunbar-tal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BB8644-6C41-498D-8F01-5A2FC8F3B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227276"/>
            <a:ext cx="4535817" cy="3023878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14F701-E29E-4229-9F88-D92CA7ABD3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Berufspräsentation | Trägerschaft Berufsbildung Netzelektriker:in | 03.01.2023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E4380F-BDA9-424B-8B50-A78913D22A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04A4D-2C97-47B6-99DF-E724B6349280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334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7A12A0-E620-4D2D-819C-4856DBD0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002060"/>
                </a:solidFill>
                <a:latin typeface="dunbar-tall"/>
              </a:rPr>
              <a:t>Ausbildungsorte</a:t>
            </a:r>
            <a:br>
              <a:rPr lang="de-DE" dirty="0">
                <a:solidFill>
                  <a:srgbClr val="002060"/>
                </a:solidFill>
                <a:latin typeface="dunbar-tall"/>
              </a:rPr>
            </a:br>
            <a:r>
              <a:rPr lang="de-DE" sz="2800" b="0" dirty="0" err="1">
                <a:solidFill>
                  <a:srgbClr val="002060"/>
                </a:solidFill>
                <a:latin typeface="dunbar-tall"/>
              </a:rPr>
              <a:t>Anteilmässige</a:t>
            </a:r>
            <a:r>
              <a:rPr lang="de-DE" sz="2800" b="0" dirty="0">
                <a:solidFill>
                  <a:srgbClr val="002060"/>
                </a:solidFill>
                <a:latin typeface="dunbar-tall"/>
              </a:rPr>
              <a:t> Aufteilung der Ausbildungszeit</a:t>
            </a:r>
            <a:endParaRPr lang="de-CH" sz="2800" b="0" dirty="0">
              <a:solidFill>
                <a:srgbClr val="002060"/>
              </a:solidFill>
              <a:latin typeface="dunbar-tall"/>
            </a:endParaRP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599F4A9F-EFC6-4C42-B05E-3B4E2F9ADD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73778"/>
              </p:ext>
            </p:extLst>
          </p:nvPr>
        </p:nvGraphicFramePr>
        <p:xfrm>
          <a:off x="179388" y="1600200"/>
          <a:ext cx="878522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1341B9F-DC27-4B39-A66B-B14064852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Berufspräsentation | Trägerschaft Berufsbildung Netzelektriker:in | 03.01.2023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EB85A6-267F-4D80-8383-472236BD31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04A4D-2C97-47B6-99DF-E724B6349280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49206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146544-DC88-485E-94E1-5EE752722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dunbar-tall"/>
              </a:rPr>
              <a:t>Berufsschule</a:t>
            </a:r>
            <a:endParaRPr lang="de-CH" sz="2800" dirty="0">
              <a:solidFill>
                <a:srgbClr val="002060"/>
              </a:solidFill>
              <a:latin typeface="dunbar-tall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5B4B94-2165-4A4D-BC4F-4D1921837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90" y="1412776"/>
            <a:ext cx="8784976" cy="4637112"/>
          </a:xfrm>
        </p:spPr>
        <p:txBody>
          <a:bodyPr>
            <a:normAutofit fontScale="77500" lnSpcReduction="20000"/>
          </a:bodyPr>
          <a:lstStyle/>
          <a:p>
            <a:pPr marL="541338" lvl="2" indent="-541338">
              <a:buClr>
                <a:srgbClr val="002060"/>
              </a:buClr>
              <a:buFont typeface="Symbol" panose="05050102010706020507" pitchFamily="18" charset="2"/>
              <a:buChar char="®"/>
            </a:pPr>
            <a:r>
              <a:rPr lang="en-GB" altLang="de-DE" sz="2600" dirty="0">
                <a:solidFill>
                  <a:srgbClr val="002060"/>
                </a:solidFill>
                <a:latin typeface="dunbar-tall"/>
              </a:rPr>
              <a:t>1 Tag pro </a:t>
            </a:r>
            <a:r>
              <a:rPr lang="de-CH" altLang="de-DE" sz="2600" dirty="0">
                <a:solidFill>
                  <a:srgbClr val="002060"/>
                </a:solidFill>
                <a:latin typeface="dunbar-tall"/>
              </a:rPr>
              <a:t>Woche</a:t>
            </a:r>
          </a:p>
          <a:p>
            <a:pPr marL="541338" lvl="2" indent="-541338">
              <a:buClr>
                <a:srgbClr val="002060"/>
              </a:buClr>
              <a:buFont typeface="Symbol" panose="05050102010706020507" pitchFamily="18" charset="2"/>
              <a:buChar char="®"/>
            </a:pPr>
            <a:endParaRPr lang="de-CH" altLang="de-DE" sz="2600" dirty="0">
              <a:solidFill>
                <a:srgbClr val="002060"/>
              </a:solidFill>
              <a:latin typeface="dunbar-tall"/>
            </a:endParaRPr>
          </a:p>
          <a:p>
            <a:pPr marL="541338" indent="-541338">
              <a:buClr>
                <a:srgbClr val="002060"/>
              </a:buClr>
              <a:buFont typeface="Symbol" panose="05050102010706020507" pitchFamily="18" charset="2"/>
              <a:buChar char="®"/>
            </a:pPr>
            <a:r>
              <a:rPr lang="de-CH" altLang="de-DE" sz="2800" b="1" dirty="0">
                <a:solidFill>
                  <a:srgbClr val="002060"/>
                </a:solidFill>
                <a:latin typeface="dunbar-tall"/>
              </a:rPr>
              <a:t>Inhalte:</a:t>
            </a:r>
          </a:p>
          <a:p>
            <a:pPr marL="1071563" lvl="1" indent="-541338">
              <a:buFont typeface="Wingdings" panose="05000000000000000000" pitchFamily="2" charset="2"/>
              <a:buChar char="§"/>
            </a:pPr>
            <a:r>
              <a:rPr lang="de-CH" altLang="de-DE" sz="2800" dirty="0">
                <a:solidFill>
                  <a:srgbClr val="002060"/>
                </a:solidFill>
                <a:latin typeface="dunbar-tall"/>
                <a:cs typeface="Arial" charset="0"/>
              </a:rPr>
              <a:t>Mathematik</a:t>
            </a:r>
          </a:p>
          <a:p>
            <a:pPr marL="1071563" lvl="1" indent="-541338">
              <a:buFont typeface="Wingdings" panose="05000000000000000000" pitchFamily="2" charset="2"/>
              <a:buChar char="§"/>
            </a:pPr>
            <a:r>
              <a:rPr lang="de-CH" altLang="de-DE" sz="2800" dirty="0">
                <a:solidFill>
                  <a:srgbClr val="002060"/>
                </a:solidFill>
                <a:latin typeface="dunbar-tall"/>
                <a:cs typeface="Arial" charset="0"/>
              </a:rPr>
              <a:t>Elektrotechnik</a:t>
            </a:r>
          </a:p>
          <a:p>
            <a:pPr marL="1071563" lvl="1" indent="-541338">
              <a:buFont typeface="Wingdings" panose="05000000000000000000" pitchFamily="2" charset="2"/>
              <a:buChar char="§"/>
            </a:pPr>
            <a:r>
              <a:rPr lang="de-CH" altLang="de-DE" sz="2800" dirty="0">
                <a:solidFill>
                  <a:srgbClr val="002060"/>
                </a:solidFill>
                <a:latin typeface="dunbar-tall"/>
                <a:cs typeface="Arial" charset="0"/>
              </a:rPr>
              <a:t>Fachzeichnen</a:t>
            </a:r>
          </a:p>
          <a:p>
            <a:pPr marL="1071563" lvl="1" indent="-541338">
              <a:buFont typeface="Wingdings" panose="05000000000000000000" pitchFamily="2" charset="2"/>
              <a:buChar char="§"/>
            </a:pPr>
            <a:r>
              <a:rPr lang="de-CH" altLang="de-DE" sz="2800" dirty="0">
                <a:solidFill>
                  <a:srgbClr val="002060"/>
                </a:solidFill>
                <a:latin typeface="dunbar-tall"/>
                <a:cs typeface="Arial" charset="0"/>
              </a:rPr>
              <a:t>Physik / Chemie / Werkstoffkunde</a:t>
            </a:r>
          </a:p>
          <a:p>
            <a:pPr marL="1071563" lvl="1" indent="-541338">
              <a:buFont typeface="Wingdings" panose="05000000000000000000" pitchFamily="2" charset="2"/>
              <a:buChar char="§"/>
            </a:pPr>
            <a:r>
              <a:rPr lang="de-CH" altLang="de-DE" sz="2800" dirty="0">
                <a:solidFill>
                  <a:srgbClr val="002060"/>
                </a:solidFill>
                <a:latin typeface="dunbar-tall"/>
                <a:cs typeface="Arial" charset="0"/>
              </a:rPr>
              <a:t>Berufskunde (Elektrizitätsgesetz, Materialkunde, Arbeitssicherheit, Energie, Telekommunikation, Fahrleitungen)</a:t>
            </a:r>
          </a:p>
          <a:p>
            <a:pPr marL="1071563" lvl="1" indent="-541338">
              <a:buFont typeface="Wingdings" panose="05000000000000000000" pitchFamily="2" charset="2"/>
              <a:buChar char="§"/>
            </a:pPr>
            <a:r>
              <a:rPr lang="de-CH" altLang="de-DE" sz="2800" dirty="0">
                <a:solidFill>
                  <a:srgbClr val="002060"/>
                </a:solidFill>
                <a:latin typeface="dunbar-tall"/>
                <a:cs typeface="Arial" charset="0"/>
              </a:rPr>
              <a:t>Sport</a:t>
            </a:r>
          </a:p>
          <a:p>
            <a:pPr marL="1071563" lvl="1" indent="-541338">
              <a:buFont typeface="Wingdings" panose="05000000000000000000" pitchFamily="2" charset="2"/>
              <a:buChar char="§"/>
            </a:pPr>
            <a:r>
              <a:rPr lang="de-CH" altLang="de-DE" sz="2800" dirty="0">
                <a:solidFill>
                  <a:srgbClr val="002060"/>
                </a:solidFill>
                <a:latin typeface="dunbar-tall"/>
                <a:cs typeface="Arial" charset="0"/>
              </a:rPr>
              <a:t>allgemeinbildende Fächer</a:t>
            </a:r>
          </a:p>
          <a:p>
            <a:pPr marL="541338" lvl="2" indent="-541338"/>
            <a:endParaRPr lang="de-CH" altLang="de-DE" sz="2800" dirty="0">
              <a:solidFill>
                <a:srgbClr val="002060"/>
              </a:solidFill>
              <a:latin typeface="dunbar-tall"/>
              <a:cs typeface="Arial" charset="0"/>
            </a:endParaRPr>
          </a:p>
          <a:p>
            <a:pPr marL="541338" indent="-541338">
              <a:buClr>
                <a:srgbClr val="002060"/>
              </a:buClr>
              <a:buFont typeface="Symbol" panose="05050102010706020507" pitchFamily="18" charset="2"/>
              <a:buChar char="®"/>
            </a:pPr>
            <a:r>
              <a:rPr lang="de-CH" altLang="de-DE" sz="2800" dirty="0">
                <a:solidFill>
                  <a:srgbClr val="002060"/>
                </a:solidFill>
                <a:latin typeface="dunbar-tall"/>
              </a:rPr>
              <a:t>Berufsmaturität ist ausbildungsbegleitend oder als Zusatzjahr möglich</a:t>
            </a:r>
          </a:p>
          <a:p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7434459-32ED-49B0-95A0-14700D4784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Berufspräsentation | Trägerschaft Berufsbildung Netzelektriker:in | 03.01.2023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1D93A0-3E70-4FFD-AE50-533CB28CF0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04A4D-2C97-47B6-99DF-E724B6349280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8813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7A12A0-E620-4D2D-819C-4856DBD0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dunbar-tall"/>
              </a:rPr>
              <a:t>Überbetriebliche Kurse (ÜK)</a:t>
            </a:r>
            <a:br>
              <a:rPr lang="de-DE" sz="2800" dirty="0">
                <a:solidFill>
                  <a:srgbClr val="002060"/>
                </a:solidFill>
                <a:latin typeface="dunbar-tall"/>
              </a:rPr>
            </a:br>
            <a:r>
              <a:rPr lang="de-DE" sz="2800" b="0" dirty="0">
                <a:solidFill>
                  <a:srgbClr val="002060"/>
                </a:solidFill>
                <a:latin typeface="dunbar-tall"/>
              </a:rPr>
              <a:t>Aufteilung auf die Lehrjahre</a:t>
            </a:r>
            <a:endParaRPr lang="de-CH" sz="2800" dirty="0">
              <a:solidFill>
                <a:srgbClr val="002060"/>
              </a:solidFill>
              <a:latin typeface="dunbar-tall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F701B1-B935-4505-9B03-69D8DCCE34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Berufspräsentation | Trägerschaft Berufsbildung Netzelektriker:in | 03.01.2023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C38EF1-2245-4A51-858E-714200F157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04A4D-2C97-47B6-99DF-E724B6349280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F3A547EE-9F57-E0E0-4B7C-AA01CB68F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73" y="1434193"/>
            <a:ext cx="8947654" cy="4464496"/>
          </a:xfrm>
        </p:spPr>
      </p:pic>
    </p:spTree>
    <p:extLst>
      <p:ext uri="{BB962C8B-B14F-4D97-AF65-F5344CB8AC3E}">
        <p14:creationId xmlns:p14="http://schemas.microsoft.com/office/powerpoint/2010/main" val="2553911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E8D23-DA36-4092-AFC6-1744BBFEC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86636"/>
            <a:ext cx="8784976" cy="944228"/>
          </a:xfrm>
        </p:spPr>
        <p:txBody>
          <a:bodyPr>
            <a:norm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dunbar-tall"/>
              </a:rPr>
              <a:t>Wo befinden sich die Ausbildungsorte?</a:t>
            </a:r>
            <a:endParaRPr lang="de-CH" sz="2800" dirty="0">
              <a:solidFill>
                <a:srgbClr val="002060"/>
              </a:solidFill>
              <a:latin typeface="dunbar-tall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79493D9-FE03-4491-9BAB-662D5A664D6F}"/>
              </a:ext>
            </a:extLst>
          </p:cNvPr>
          <p:cNvGrpSpPr/>
          <p:nvPr/>
        </p:nvGrpSpPr>
        <p:grpSpPr>
          <a:xfrm>
            <a:off x="691096" y="988353"/>
            <a:ext cx="7985360" cy="5320967"/>
            <a:chOff x="482600" y="1063625"/>
            <a:chExt cx="8075613" cy="542131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5A398D4-8649-4D54-A330-0E5B81F01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00" y="1063625"/>
              <a:ext cx="8075613" cy="4800600"/>
            </a:xfrm>
            <a:custGeom>
              <a:avLst/>
              <a:gdLst>
                <a:gd name="T0" fmla="*/ 2147483647 w 5377"/>
                <a:gd name="T1" fmla="*/ 2147483647 h 2977"/>
                <a:gd name="T2" fmla="*/ 2147483647 w 5377"/>
                <a:gd name="T3" fmla="*/ 2147483647 h 2977"/>
                <a:gd name="T4" fmla="*/ 2147483647 w 5377"/>
                <a:gd name="T5" fmla="*/ 2147483647 h 2977"/>
                <a:gd name="T6" fmla="*/ 2147483647 w 5377"/>
                <a:gd name="T7" fmla="*/ 2147483647 h 2977"/>
                <a:gd name="T8" fmla="*/ 2147483647 w 5377"/>
                <a:gd name="T9" fmla="*/ 2147483647 h 2977"/>
                <a:gd name="T10" fmla="*/ 2147483647 w 5377"/>
                <a:gd name="T11" fmla="*/ 2147483647 h 2977"/>
                <a:gd name="T12" fmla="*/ 2147483647 w 5377"/>
                <a:gd name="T13" fmla="*/ 2147483647 h 2977"/>
                <a:gd name="T14" fmla="*/ 2147483647 w 5377"/>
                <a:gd name="T15" fmla="*/ 2147483647 h 2977"/>
                <a:gd name="T16" fmla="*/ 2147483647 w 5377"/>
                <a:gd name="T17" fmla="*/ 2147483647 h 2977"/>
                <a:gd name="T18" fmla="*/ 2147483647 w 5377"/>
                <a:gd name="T19" fmla="*/ 2147483647 h 2977"/>
                <a:gd name="T20" fmla="*/ 2147483647 w 5377"/>
                <a:gd name="T21" fmla="*/ 2147483647 h 2977"/>
                <a:gd name="T22" fmla="*/ 2147483647 w 5377"/>
                <a:gd name="T23" fmla="*/ 2147483647 h 2977"/>
                <a:gd name="T24" fmla="*/ 2147483647 w 5377"/>
                <a:gd name="T25" fmla="*/ 2147483647 h 2977"/>
                <a:gd name="T26" fmla="*/ 2147483647 w 5377"/>
                <a:gd name="T27" fmla="*/ 2147483647 h 2977"/>
                <a:gd name="T28" fmla="*/ 2147483647 w 5377"/>
                <a:gd name="T29" fmla="*/ 2147483647 h 2977"/>
                <a:gd name="T30" fmla="*/ 2147483647 w 5377"/>
                <a:gd name="T31" fmla="*/ 2147483647 h 2977"/>
                <a:gd name="T32" fmla="*/ 2147483647 w 5377"/>
                <a:gd name="T33" fmla="*/ 2147483647 h 2977"/>
                <a:gd name="T34" fmla="*/ 2147483647 w 5377"/>
                <a:gd name="T35" fmla="*/ 2147483647 h 2977"/>
                <a:gd name="T36" fmla="*/ 2147483647 w 5377"/>
                <a:gd name="T37" fmla="*/ 2147483647 h 2977"/>
                <a:gd name="T38" fmla="*/ 2147483647 w 5377"/>
                <a:gd name="T39" fmla="*/ 2147483647 h 2977"/>
                <a:gd name="T40" fmla="*/ 2147483647 w 5377"/>
                <a:gd name="T41" fmla="*/ 2147483647 h 2977"/>
                <a:gd name="T42" fmla="*/ 2147483647 w 5377"/>
                <a:gd name="T43" fmla="*/ 2147483647 h 2977"/>
                <a:gd name="T44" fmla="*/ 2147483647 w 5377"/>
                <a:gd name="T45" fmla="*/ 2147483647 h 2977"/>
                <a:gd name="T46" fmla="*/ 2147483647 w 5377"/>
                <a:gd name="T47" fmla="*/ 2147483647 h 2977"/>
                <a:gd name="T48" fmla="*/ 2147483647 w 5377"/>
                <a:gd name="T49" fmla="*/ 2147483647 h 2977"/>
                <a:gd name="T50" fmla="*/ 2147483647 w 5377"/>
                <a:gd name="T51" fmla="*/ 2147483647 h 2977"/>
                <a:gd name="T52" fmla="*/ 2147483647 w 5377"/>
                <a:gd name="T53" fmla="*/ 2147483647 h 2977"/>
                <a:gd name="T54" fmla="*/ 2147483647 w 5377"/>
                <a:gd name="T55" fmla="*/ 2147483647 h 2977"/>
                <a:gd name="T56" fmla="*/ 2147483647 w 5377"/>
                <a:gd name="T57" fmla="*/ 2147483647 h 2977"/>
                <a:gd name="T58" fmla="*/ 2147483647 w 5377"/>
                <a:gd name="T59" fmla="*/ 2147483647 h 2977"/>
                <a:gd name="T60" fmla="*/ 2147483647 w 5377"/>
                <a:gd name="T61" fmla="*/ 2147483647 h 2977"/>
                <a:gd name="T62" fmla="*/ 2147483647 w 5377"/>
                <a:gd name="T63" fmla="*/ 2147483647 h 2977"/>
                <a:gd name="T64" fmla="*/ 2147483647 w 5377"/>
                <a:gd name="T65" fmla="*/ 2147483647 h 2977"/>
                <a:gd name="T66" fmla="*/ 2147483647 w 5377"/>
                <a:gd name="T67" fmla="*/ 2147483647 h 2977"/>
                <a:gd name="T68" fmla="*/ 2147483647 w 5377"/>
                <a:gd name="T69" fmla="*/ 2147483647 h 2977"/>
                <a:gd name="T70" fmla="*/ 2147483647 w 5377"/>
                <a:gd name="T71" fmla="*/ 2147483647 h 2977"/>
                <a:gd name="T72" fmla="*/ 2147483647 w 5377"/>
                <a:gd name="T73" fmla="*/ 2147483647 h 2977"/>
                <a:gd name="T74" fmla="*/ 2147483647 w 5377"/>
                <a:gd name="T75" fmla="*/ 2147483647 h 2977"/>
                <a:gd name="T76" fmla="*/ 2147483647 w 5377"/>
                <a:gd name="T77" fmla="*/ 2147483647 h 2977"/>
                <a:gd name="T78" fmla="*/ 2147483647 w 5377"/>
                <a:gd name="T79" fmla="*/ 2147483647 h 2977"/>
                <a:gd name="T80" fmla="*/ 2147483647 w 5377"/>
                <a:gd name="T81" fmla="*/ 2147483647 h 2977"/>
                <a:gd name="T82" fmla="*/ 2147483647 w 5377"/>
                <a:gd name="T83" fmla="*/ 2147483647 h 2977"/>
                <a:gd name="T84" fmla="*/ 2147483647 w 5377"/>
                <a:gd name="T85" fmla="*/ 2147483647 h 2977"/>
                <a:gd name="T86" fmla="*/ 2147483647 w 5377"/>
                <a:gd name="T87" fmla="*/ 2147483647 h 2977"/>
                <a:gd name="T88" fmla="*/ 2147483647 w 5377"/>
                <a:gd name="T89" fmla="*/ 2147483647 h 2977"/>
                <a:gd name="T90" fmla="*/ 0 w 5377"/>
                <a:gd name="T91" fmla="*/ 2147483647 h 2977"/>
                <a:gd name="T92" fmla="*/ 2147483647 w 5377"/>
                <a:gd name="T93" fmla="*/ 2147483647 h 2977"/>
                <a:gd name="T94" fmla="*/ 2147483647 w 5377"/>
                <a:gd name="T95" fmla="*/ 2147483647 h 2977"/>
                <a:gd name="T96" fmla="*/ 2147483647 w 5377"/>
                <a:gd name="T97" fmla="*/ 2147483647 h 2977"/>
                <a:gd name="T98" fmla="*/ 2147483647 w 5377"/>
                <a:gd name="T99" fmla="*/ 2147483647 h 29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377" h="2977">
                  <a:moveTo>
                    <a:pt x="768" y="1200"/>
                  </a:moveTo>
                  <a:lnTo>
                    <a:pt x="1008" y="1008"/>
                  </a:lnTo>
                  <a:lnTo>
                    <a:pt x="1056" y="960"/>
                  </a:lnTo>
                  <a:lnTo>
                    <a:pt x="1104" y="912"/>
                  </a:lnTo>
                  <a:lnTo>
                    <a:pt x="1200" y="864"/>
                  </a:lnTo>
                  <a:lnTo>
                    <a:pt x="1200" y="768"/>
                  </a:lnTo>
                  <a:lnTo>
                    <a:pt x="1296" y="720"/>
                  </a:lnTo>
                  <a:lnTo>
                    <a:pt x="1296" y="672"/>
                  </a:lnTo>
                  <a:lnTo>
                    <a:pt x="1152" y="672"/>
                  </a:lnTo>
                  <a:lnTo>
                    <a:pt x="1248" y="528"/>
                  </a:lnTo>
                  <a:lnTo>
                    <a:pt x="1296" y="480"/>
                  </a:lnTo>
                  <a:lnTo>
                    <a:pt x="1536" y="480"/>
                  </a:lnTo>
                  <a:lnTo>
                    <a:pt x="1488" y="576"/>
                  </a:lnTo>
                  <a:lnTo>
                    <a:pt x="1872" y="480"/>
                  </a:lnTo>
                  <a:lnTo>
                    <a:pt x="1920" y="336"/>
                  </a:lnTo>
                  <a:lnTo>
                    <a:pt x="2016" y="336"/>
                  </a:lnTo>
                  <a:lnTo>
                    <a:pt x="2112" y="384"/>
                  </a:lnTo>
                  <a:lnTo>
                    <a:pt x="2208" y="336"/>
                  </a:lnTo>
                  <a:lnTo>
                    <a:pt x="2304" y="336"/>
                  </a:lnTo>
                  <a:lnTo>
                    <a:pt x="2352" y="336"/>
                  </a:lnTo>
                  <a:lnTo>
                    <a:pt x="2544" y="384"/>
                  </a:lnTo>
                  <a:lnTo>
                    <a:pt x="2592" y="336"/>
                  </a:lnTo>
                  <a:lnTo>
                    <a:pt x="2736" y="288"/>
                  </a:lnTo>
                  <a:lnTo>
                    <a:pt x="2832" y="336"/>
                  </a:lnTo>
                  <a:lnTo>
                    <a:pt x="2976" y="336"/>
                  </a:lnTo>
                  <a:lnTo>
                    <a:pt x="2976" y="288"/>
                  </a:lnTo>
                  <a:lnTo>
                    <a:pt x="3072" y="288"/>
                  </a:lnTo>
                  <a:lnTo>
                    <a:pt x="3120" y="336"/>
                  </a:lnTo>
                  <a:lnTo>
                    <a:pt x="3168" y="192"/>
                  </a:lnTo>
                  <a:lnTo>
                    <a:pt x="3072" y="240"/>
                  </a:lnTo>
                  <a:lnTo>
                    <a:pt x="2928" y="240"/>
                  </a:lnTo>
                  <a:lnTo>
                    <a:pt x="2976" y="48"/>
                  </a:lnTo>
                  <a:lnTo>
                    <a:pt x="3168" y="0"/>
                  </a:lnTo>
                  <a:lnTo>
                    <a:pt x="3168" y="48"/>
                  </a:lnTo>
                  <a:lnTo>
                    <a:pt x="3216" y="48"/>
                  </a:lnTo>
                  <a:lnTo>
                    <a:pt x="3312" y="96"/>
                  </a:lnTo>
                  <a:lnTo>
                    <a:pt x="3264" y="144"/>
                  </a:lnTo>
                  <a:lnTo>
                    <a:pt x="3360" y="144"/>
                  </a:lnTo>
                  <a:lnTo>
                    <a:pt x="3408" y="48"/>
                  </a:lnTo>
                  <a:lnTo>
                    <a:pt x="3408" y="192"/>
                  </a:lnTo>
                  <a:lnTo>
                    <a:pt x="3504" y="144"/>
                  </a:lnTo>
                  <a:lnTo>
                    <a:pt x="3696" y="192"/>
                  </a:lnTo>
                  <a:lnTo>
                    <a:pt x="3744" y="192"/>
                  </a:lnTo>
                  <a:lnTo>
                    <a:pt x="3888" y="240"/>
                  </a:lnTo>
                  <a:lnTo>
                    <a:pt x="3984" y="288"/>
                  </a:lnTo>
                  <a:lnTo>
                    <a:pt x="4032" y="384"/>
                  </a:lnTo>
                  <a:lnTo>
                    <a:pt x="4128" y="432"/>
                  </a:lnTo>
                  <a:lnTo>
                    <a:pt x="4224" y="432"/>
                  </a:lnTo>
                  <a:lnTo>
                    <a:pt x="4320" y="480"/>
                  </a:lnTo>
                  <a:lnTo>
                    <a:pt x="4368" y="576"/>
                  </a:lnTo>
                  <a:lnTo>
                    <a:pt x="4368" y="624"/>
                  </a:lnTo>
                  <a:lnTo>
                    <a:pt x="4176" y="864"/>
                  </a:lnTo>
                  <a:lnTo>
                    <a:pt x="4176" y="912"/>
                  </a:lnTo>
                  <a:lnTo>
                    <a:pt x="4224" y="960"/>
                  </a:lnTo>
                  <a:lnTo>
                    <a:pt x="4176" y="1056"/>
                  </a:lnTo>
                  <a:lnTo>
                    <a:pt x="4320" y="1104"/>
                  </a:lnTo>
                  <a:lnTo>
                    <a:pt x="4416" y="1056"/>
                  </a:lnTo>
                  <a:lnTo>
                    <a:pt x="4608" y="1104"/>
                  </a:lnTo>
                  <a:lnTo>
                    <a:pt x="4656" y="1104"/>
                  </a:lnTo>
                  <a:lnTo>
                    <a:pt x="4656" y="1200"/>
                  </a:lnTo>
                  <a:lnTo>
                    <a:pt x="4944" y="1344"/>
                  </a:lnTo>
                  <a:lnTo>
                    <a:pt x="5040" y="1344"/>
                  </a:lnTo>
                  <a:lnTo>
                    <a:pt x="5088" y="1344"/>
                  </a:lnTo>
                  <a:lnTo>
                    <a:pt x="5088" y="1248"/>
                  </a:lnTo>
                  <a:lnTo>
                    <a:pt x="5136" y="1248"/>
                  </a:lnTo>
                  <a:lnTo>
                    <a:pt x="5232" y="1152"/>
                  </a:lnTo>
                  <a:lnTo>
                    <a:pt x="5328" y="1200"/>
                  </a:lnTo>
                  <a:lnTo>
                    <a:pt x="5328" y="1296"/>
                  </a:lnTo>
                  <a:lnTo>
                    <a:pt x="5232" y="1632"/>
                  </a:lnTo>
                  <a:lnTo>
                    <a:pt x="5328" y="1680"/>
                  </a:lnTo>
                  <a:lnTo>
                    <a:pt x="5376" y="1632"/>
                  </a:lnTo>
                  <a:lnTo>
                    <a:pt x="5376" y="1776"/>
                  </a:lnTo>
                  <a:lnTo>
                    <a:pt x="5088" y="1776"/>
                  </a:lnTo>
                  <a:lnTo>
                    <a:pt x="5088" y="1680"/>
                  </a:lnTo>
                  <a:lnTo>
                    <a:pt x="4896" y="1728"/>
                  </a:lnTo>
                  <a:lnTo>
                    <a:pt x="4848" y="1824"/>
                  </a:lnTo>
                  <a:lnTo>
                    <a:pt x="4896" y="1920"/>
                  </a:lnTo>
                  <a:lnTo>
                    <a:pt x="4944" y="1968"/>
                  </a:lnTo>
                  <a:lnTo>
                    <a:pt x="4992" y="1968"/>
                  </a:lnTo>
                  <a:lnTo>
                    <a:pt x="4992" y="2016"/>
                  </a:lnTo>
                  <a:lnTo>
                    <a:pt x="4944" y="2064"/>
                  </a:lnTo>
                  <a:lnTo>
                    <a:pt x="5088" y="2256"/>
                  </a:lnTo>
                  <a:lnTo>
                    <a:pt x="4944" y="2256"/>
                  </a:lnTo>
                  <a:lnTo>
                    <a:pt x="4800" y="2112"/>
                  </a:lnTo>
                  <a:lnTo>
                    <a:pt x="4656" y="2064"/>
                  </a:lnTo>
                  <a:lnTo>
                    <a:pt x="4560" y="2112"/>
                  </a:lnTo>
                  <a:lnTo>
                    <a:pt x="4512" y="2208"/>
                  </a:lnTo>
                  <a:lnTo>
                    <a:pt x="4320" y="2208"/>
                  </a:lnTo>
                  <a:lnTo>
                    <a:pt x="4176" y="2112"/>
                  </a:lnTo>
                  <a:lnTo>
                    <a:pt x="4176" y="1920"/>
                  </a:lnTo>
                  <a:lnTo>
                    <a:pt x="4128" y="1968"/>
                  </a:lnTo>
                  <a:lnTo>
                    <a:pt x="4080" y="1920"/>
                  </a:lnTo>
                  <a:lnTo>
                    <a:pt x="3984" y="1920"/>
                  </a:lnTo>
                  <a:lnTo>
                    <a:pt x="3984" y="1968"/>
                  </a:lnTo>
                  <a:lnTo>
                    <a:pt x="4080" y="2064"/>
                  </a:lnTo>
                  <a:lnTo>
                    <a:pt x="3792" y="2496"/>
                  </a:lnTo>
                  <a:lnTo>
                    <a:pt x="3744" y="2544"/>
                  </a:lnTo>
                  <a:lnTo>
                    <a:pt x="3696" y="2592"/>
                  </a:lnTo>
                  <a:lnTo>
                    <a:pt x="3696" y="2736"/>
                  </a:lnTo>
                  <a:lnTo>
                    <a:pt x="3744" y="2784"/>
                  </a:lnTo>
                  <a:lnTo>
                    <a:pt x="3696" y="2976"/>
                  </a:lnTo>
                  <a:lnTo>
                    <a:pt x="3648" y="2880"/>
                  </a:lnTo>
                  <a:lnTo>
                    <a:pt x="3600" y="2688"/>
                  </a:lnTo>
                  <a:lnTo>
                    <a:pt x="3552" y="2688"/>
                  </a:lnTo>
                  <a:lnTo>
                    <a:pt x="3456" y="2688"/>
                  </a:lnTo>
                  <a:lnTo>
                    <a:pt x="3456" y="2544"/>
                  </a:lnTo>
                  <a:lnTo>
                    <a:pt x="3168" y="2448"/>
                  </a:lnTo>
                  <a:lnTo>
                    <a:pt x="3024" y="2304"/>
                  </a:lnTo>
                  <a:lnTo>
                    <a:pt x="3024" y="2016"/>
                  </a:lnTo>
                  <a:lnTo>
                    <a:pt x="2784" y="2064"/>
                  </a:lnTo>
                  <a:lnTo>
                    <a:pt x="2880" y="2112"/>
                  </a:lnTo>
                  <a:lnTo>
                    <a:pt x="2640" y="2256"/>
                  </a:lnTo>
                  <a:lnTo>
                    <a:pt x="2688" y="2448"/>
                  </a:lnTo>
                  <a:lnTo>
                    <a:pt x="2544" y="2496"/>
                  </a:lnTo>
                  <a:lnTo>
                    <a:pt x="2448" y="2688"/>
                  </a:lnTo>
                  <a:lnTo>
                    <a:pt x="2352" y="2736"/>
                  </a:lnTo>
                  <a:lnTo>
                    <a:pt x="2352" y="2784"/>
                  </a:lnTo>
                  <a:lnTo>
                    <a:pt x="2112" y="2784"/>
                  </a:lnTo>
                  <a:lnTo>
                    <a:pt x="1968" y="2688"/>
                  </a:lnTo>
                  <a:lnTo>
                    <a:pt x="1728" y="2832"/>
                  </a:lnTo>
                  <a:lnTo>
                    <a:pt x="1632" y="2784"/>
                  </a:lnTo>
                  <a:lnTo>
                    <a:pt x="1536" y="2880"/>
                  </a:lnTo>
                  <a:lnTo>
                    <a:pt x="1344" y="2880"/>
                  </a:lnTo>
                  <a:lnTo>
                    <a:pt x="1248" y="2592"/>
                  </a:lnTo>
                  <a:lnTo>
                    <a:pt x="1056" y="2496"/>
                  </a:lnTo>
                  <a:lnTo>
                    <a:pt x="1008" y="2496"/>
                  </a:lnTo>
                  <a:lnTo>
                    <a:pt x="1008" y="2352"/>
                  </a:lnTo>
                  <a:lnTo>
                    <a:pt x="1056" y="2256"/>
                  </a:lnTo>
                  <a:lnTo>
                    <a:pt x="960" y="2112"/>
                  </a:lnTo>
                  <a:lnTo>
                    <a:pt x="960" y="2064"/>
                  </a:lnTo>
                  <a:lnTo>
                    <a:pt x="912" y="2064"/>
                  </a:lnTo>
                  <a:lnTo>
                    <a:pt x="432" y="2112"/>
                  </a:lnTo>
                  <a:lnTo>
                    <a:pt x="336" y="2256"/>
                  </a:lnTo>
                  <a:lnTo>
                    <a:pt x="384" y="2304"/>
                  </a:lnTo>
                  <a:lnTo>
                    <a:pt x="432" y="2304"/>
                  </a:lnTo>
                  <a:lnTo>
                    <a:pt x="288" y="2448"/>
                  </a:lnTo>
                  <a:lnTo>
                    <a:pt x="0" y="2496"/>
                  </a:lnTo>
                  <a:lnTo>
                    <a:pt x="96" y="2352"/>
                  </a:lnTo>
                  <a:lnTo>
                    <a:pt x="192" y="2304"/>
                  </a:lnTo>
                  <a:lnTo>
                    <a:pt x="240" y="2112"/>
                  </a:lnTo>
                  <a:lnTo>
                    <a:pt x="144" y="2064"/>
                  </a:lnTo>
                  <a:lnTo>
                    <a:pt x="144" y="2016"/>
                  </a:lnTo>
                  <a:lnTo>
                    <a:pt x="288" y="1872"/>
                  </a:lnTo>
                  <a:lnTo>
                    <a:pt x="288" y="1728"/>
                  </a:lnTo>
                  <a:lnTo>
                    <a:pt x="576" y="1536"/>
                  </a:lnTo>
                  <a:lnTo>
                    <a:pt x="672" y="1392"/>
                  </a:lnTo>
                  <a:lnTo>
                    <a:pt x="624" y="1296"/>
                  </a:lnTo>
                  <a:lnTo>
                    <a:pt x="672" y="1248"/>
                  </a:lnTo>
                  <a:lnTo>
                    <a:pt x="768" y="1200"/>
                  </a:lnTo>
                </a:path>
              </a:pathLst>
            </a:custGeom>
            <a:noFill/>
            <a:ln w="508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EB4B3B6-4FE1-4975-95DC-A4C002A91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763" y="2193925"/>
              <a:ext cx="688975" cy="377825"/>
            </a:xfrm>
            <a:custGeom>
              <a:avLst/>
              <a:gdLst>
                <a:gd name="T0" fmla="*/ 0 w 459"/>
                <a:gd name="T1" fmla="*/ 2147483647 h 234"/>
                <a:gd name="T2" fmla="*/ 2147483647 w 459"/>
                <a:gd name="T3" fmla="*/ 2147483647 h 234"/>
                <a:gd name="T4" fmla="*/ 2147483647 w 459"/>
                <a:gd name="T5" fmla="*/ 2147483647 h 234"/>
                <a:gd name="T6" fmla="*/ 2147483647 w 459"/>
                <a:gd name="T7" fmla="*/ 2147483647 h 234"/>
                <a:gd name="T8" fmla="*/ 2147483647 w 459"/>
                <a:gd name="T9" fmla="*/ 2147483647 h 234"/>
                <a:gd name="T10" fmla="*/ 2147483647 w 459"/>
                <a:gd name="T11" fmla="*/ 2147483647 h 234"/>
                <a:gd name="T12" fmla="*/ 2147483647 w 459"/>
                <a:gd name="T13" fmla="*/ 2147483647 h 234"/>
                <a:gd name="T14" fmla="*/ 2147483647 w 459"/>
                <a:gd name="T15" fmla="*/ 2147483647 h 234"/>
                <a:gd name="T16" fmla="*/ 2147483647 w 459"/>
                <a:gd name="T17" fmla="*/ 2147483647 h 234"/>
                <a:gd name="T18" fmla="*/ 2147483647 w 459"/>
                <a:gd name="T19" fmla="*/ 2147483647 h 234"/>
                <a:gd name="T20" fmla="*/ 2147483647 w 459"/>
                <a:gd name="T21" fmla="*/ 2147483647 h 234"/>
                <a:gd name="T22" fmla="*/ 2147483647 w 459"/>
                <a:gd name="T23" fmla="*/ 2147483647 h 234"/>
                <a:gd name="T24" fmla="*/ 2147483647 w 459"/>
                <a:gd name="T25" fmla="*/ 2147483647 h 234"/>
                <a:gd name="T26" fmla="*/ 2147483647 w 459"/>
                <a:gd name="T27" fmla="*/ 2147483647 h 234"/>
                <a:gd name="T28" fmla="*/ 2147483647 w 459"/>
                <a:gd name="T29" fmla="*/ 2147483647 h 234"/>
                <a:gd name="T30" fmla="*/ 2147483647 w 459"/>
                <a:gd name="T31" fmla="*/ 2147483647 h 234"/>
                <a:gd name="T32" fmla="*/ 2147483647 w 459"/>
                <a:gd name="T33" fmla="*/ 2147483647 h 234"/>
                <a:gd name="T34" fmla="*/ 2147483647 w 459"/>
                <a:gd name="T35" fmla="*/ 2147483647 h 234"/>
                <a:gd name="T36" fmla="*/ 2147483647 w 459"/>
                <a:gd name="T37" fmla="*/ 2147483647 h 234"/>
                <a:gd name="T38" fmla="*/ 2147483647 w 459"/>
                <a:gd name="T39" fmla="*/ 2147483647 h 234"/>
                <a:gd name="T40" fmla="*/ 2147483647 w 459"/>
                <a:gd name="T41" fmla="*/ 2147483647 h 234"/>
                <a:gd name="T42" fmla="*/ 2147483647 w 459"/>
                <a:gd name="T43" fmla="*/ 2147483647 h 234"/>
                <a:gd name="T44" fmla="*/ 2147483647 w 459"/>
                <a:gd name="T45" fmla="*/ 2147483647 h 234"/>
                <a:gd name="T46" fmla="*/ 2147483647 w 459"/>
                <a:gd name="T47" fmla="*/ 2147483647 h 234"/>
                <a:gd name="T48" fmla="*/ 2147483647 w 459"/>
                <a:gd name="T49" fmla="*/ 2147483647 h 234"/>
                <a:gd name="T50" fmla="*/ 2147483647 w 459"/>
                <a:gd name="T51" fmla="*/ 2147483647 h 234"/>
                <a:gd name="T52" fmla="*/ 2147483647 w 459"/>
                <a:gd name="T53" fmla="*/ 2147483647 h 234"/>
                <a:gd name="T54" fmla="*/ 2147483647 w 459"/>
                <a:gd name="T55" fmla="*/ 2147483647 h 234"/>
                <a:gd name="T56" fmla="*/ 2147483647 w 459"/>
                <a:gd name="T57" fmla="*/ 2147483647 h 234"/>
                <a:gd name="T58" fmla="*/ 2147483647 w 459"/>
                <a:gd name="T59" fmla="*/ 2147483647 h 234"/>
                <a:gd name="T60" fmla="*/ 2147483647 w 459"/>
                <a:gd name="T61" fmla="*/ 2147483647 h 234"/>
                <a:gd name="T62" fmla="*/ 2147483647 w 459"/>
                <a:gd name="T63" fmla="*/ 2147483647 h 234"/>
                <a:gd name="T64" fmla="*/ 2147483647 w 459"/>
                <a:gd name="T65" fmla="*/ 2147483647 h 234"/>
                <a:gd name="T66" fmla="*/ 2147483647 w 459"/>
                <a:gd name="T67" fmla="*/ 2147483647 h 234"/>
                <a:gd name="T68" fmla="*/ 2147483647 w 459"/>
                <a:gd name="T69" fmla="*/ 2147483647 h 234"/>
                <a:gd name="T70" fmla="*/ 2147483647 w 459"/>
                <a:gd name="T71" fmla="*/ 2147483647 h 234"/>
                <a:gd name="T72" fmla="*/ 2147483647 w 459"/>
                <a:gd name="T73" fmla="*/ 0 h 234"/>
                <a:gd name="T74" fmla="*/ 0 w 459"/>
                <a:gd name="T75" fmla="*/ 2147483647 h 2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9" h="234">
                  <a:moveTo>
                    <a:pt x="0" y="2"/>
                  </a:moveTo>
                  <a:lnTo>
                    <a:pt x="7" y="36"/>
                  </a:lnTo>
                  <a:lnTo>
                    <a:pt x="23" y="61"/>
                  </a:lnTo>
                  <a:lnTo>
                    <a:pt x="39" y="93"/>
                  </a:lnTo>
                  <a:lnTo>
                    <a:pt x="68" y="129"/>
                  </a:lnTo>
                  <a:lnTo>
                    <a:pt x="100" y="155"/>
                  </a:lnTo>
                  <a:lnTo>
                    <a:pt x="155" y="174"/>
                  </a:lnTo>
                  <a:lnTo>
                    <a:pt x="187" y="197"/>
                  </a:lnTo>
                  <a:lnTo>
                    <a:pt x="210" y="222"/>
                  </a:lnTo>
                  <a:lnTo>
                    <a:pt x="255" y="220"/>
                  </a:lnTo>
                  <a:lnTo>
                    <a:pt x="280" y="214"/>
                  </a:lnTo>
                  <a:lnTo>
                    <a:pt x="314" y="229"/>
                  </a:lnTo>
                  <a:lnTo>
                    <a:pt x="351" y="233"/>
                  </a:lnTo>
                  <a:lnTo>
                    <a:pt x="360" y="220"/>
                  </a:lnTo>
                  <a:lnTo>
                    <a:pt x="408" y="220"/>
                  </a:lnTo>
                  <a:lnTo>
                    <a:pt x="453" y="199"/>
                  </a:lnTo>
                  <a:lnTo>
                    <a:pt x="458" y="188"/>
                  </a:lnTo>
                  <a:lnTo>
                    <a:pt x="424" y="193"/>
                  </a:lnTo>
                  <a:lnTo>
                    <a:pt x="408" y="203"/>
                  </a:lnTo>
                  <a:lnTo>
                    <a:pt x="369" y="191"/>
                  </a:lnTo>
                  <a:lnTo>
                    <a:pt x="342" y="203"/>
                  </a:lnTo>
                  <a:lnTo>
                    <a:pt x="314" y="193"/>
                  </a:lnTo>
                  <a:lnTo>
                    <a:pt x="321" y="178"/>
                  </a:lnTo>
                  <a:lnTo>
                    <a:pt x="283" y="180"/>
                  </a:lnTo>
                  <a:lnTo>
                    <a:pt x="244" y="178"/>
                  </a:lnTo>
                  <a:lnTo>
                    <a:pt x="237" y="170"/>
                  </a:lnTo>
                  <a:lnTo>
                    <a:pt x="221" y="170"/>
                  </a:lnTo>
                  <a:lnTo>
                    <a:pt x="198" y="159"/>
                  </a:lnTo>
                  <a:lnTo>
                    <a:pt x="171" y="150"/>
                  </a:lnTo>
                  <a:lnTo>
                    <a:pt x="137" y="138"/>
                  </a:lnTo>
                  <a:lnTo>
                    <a:pt x="109" y="129"/>
                  </a:lnTo>
                  <a:lnTo>
                    <a:pt x="89" y="110"/>
                  </a:lnTo>
                  <a:lnTo>
                    <a:pt x="64" y="83"/>
                  </a:lnTo>
                  <a:lnTo>
                    <a:pt x="50" y="53"/>
                  </a:lnTo>
                  <a:lnTo>
                    <a:pt x="41" y="32"/>
                  </a:lnTo>
                  <a:lnTo>
                    <a:pt x="30" y="9"/>
                  </a:lnTo>
                  <a:lnTo>
                    <a:pt x="16" y="0"/>
                  </a:lnTo>
                  <a:lnTo>
                    <a:pt x="0" y="2"/>
                  </a:lnTo>
                </a:path>
              </a:pathLst>
            </a:custGeom>
            <a:solidFill>
              <a:srgbClr val="00B0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de-CH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5CA692E-AA5E-44E7-AA01-A41237ADA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163" y="1116013"/>
              <a:ext cx="1528762" cy="806450"/>
            </a:xfrm>
            <a:custGeom>
              <a:avLst/>
              <a:gdLst>
                <a:gd name="T0" fmla="*/ 0 w 1018"/>
                <a:gd name="T1" fmla="*/ 2147483647 h 500"/>
                <a:gd name="T2" fmla="*/ 2147483647 w 1018"/>
                <a:gd name="T3" fmla="*/ 2147483647 h 500"/>
                <a:gd name="T4" fmla="*/ 2147483647 w 1018"/>
                <a:gd name="T5" fmla="*/ 2147483647 h 500"/>
                <a:gd name="T6" fmla="*/ 2147483647 w 1018"/>
                <a:gd name="T7" fmla="*/ 2147483647 h 500"/>
                <a:gd name="T8" fmla="*/ 2147483647 w 1018"/>
                <a:gd name="T9" fmla="*/ 2147483647 h 500"/>
                <a:gd name="T10" fmla="*/ 2147483647 w 1018"/>
                <a:gd name="T11" fmla="*/ 2147483647 h 500"/>
                <a:gd name="T12" fmla="*/ 2147483647 w 1018"/>
                <a:gd name="T13" fmla="*/ 2147483647 h 500"/>
                <a:gd name="T14" fmla="*/ 2147483647 w 1018"/>
                <a:gd name="T15" fmla="*/ 2147483647 h 500"/>
                <a:gd name="T16" fmla="*/ 2147483647 w 1018"/>
                <a:gd name="T17" fmla="*/ 2147483647 h 500"/>
                <a:gd name="T18" fmla="*/ 2147483647 w 1018"/>
                <a:gd name="T19" fmla="*/ 2147483647 h 500"/>
                <a:gd name="T20" fmla="*/ 2147483647 w 1018"/>
                <a:gd name="T21" fmla="*/ 2147483647 h 500"/>
                <a:gd name="T22" fmla="*/ 2147483647 w 1018"/>
                <a:gd name="T23" fmla="*/ 2147483647 h 500"/>
                <a:gd name="T24" fmla="*/ 2147483647 w 1018"/>
                <a:gd name="T25" fmla="*/ 2147483647 h 500"/>
                <a:gd name="T26" fmla="*/ 2147483647 w 1018"/>
                <a:gd name="T27" fmla="*/ 2147483647 h 500"/>
                <a:gd name="T28" fmla="*/ 2147483647 w 1018"/>
                <a:gd name="T29" fmla="*/ 2147483647 h 500"/>
                <a:gd name="T30" fmla="*/ 2147483647 w 1018"/>
                <a:gd name="T31" fmla="*/ 2147483647 h 500"/>
                <a:gd name="T32" fmla="*/ 2147483647 w 1018"/>
                <a:gd name="T33" fmla="*/ 2147483647 h 500"/>
                <a:gd name="T34" fmla="*/ 2147483647 w 1018"/>
                <a:gd name="T35" fmla="*/ 2147483647 h 500"/>
                <a:gd name="T36" fmla="*/ 2147483647 w 1018"/>
                <a:gd name="T37" fmla="*/ 2147483647 h 500"/>
                <a:gd name="T38" fmla="*/ 2147483647 w 1018"/>
                <a:gd name="T39" fmla="*/ 2147483647 h 500"/>
                <a:gd name="T40" fmla="*/ 2147483647 w 1018"/>
                <a:gd name="T41" fmla="*/ 2147483647 h 500"/>
                <a:gd name="T42" fmla="*/ 2147483647 w 1018"/>
                <a:gd name="T43" fmla="*/ 2147483647 h 500"/>
                <a:gd name="T44" fmla="*/ 2147483647 w 1018"/>
                <a:gd name="T45" fmla="*/ 2147483647 h 500"/>
                <a:gd name="T46" fmla="*/ 2147483647 w 1018"/>
                <a:gd name="T47" fmla="*/ 2147483647 h 500"/>
                <a:gd name="T48" fmla="*/ 2147483647 w 1018"/>
                <a:gd name="T49" fmla="*/ 2147483647 h 500"/>
                <a:gd name="T50" fmla="*/ 2147483647 w 1018"/>
                <a:gd name="T51" fmla="*/ 2147483647 h 500"/>
                <a:gd name="T52" fmla="*/ 2147483647 w 1018"/>
                <a:gd name="T53" fmla="*/ 0 h 500"/>
                <a:gd name="T54" fmla="*/ 2147483647 w 1018"/>
                <a:gd name="T55" fmla="*/ 2147483647 h 500"/>
                <a:gd name="T56" fmla="*/ 2147483647 w 1018"/>
                <a:gd name="T57" fmla="*/ 2147483647 h 500"/>
                <a:gd name="T58" fmla="*/ 2147483647 w 1018"/>
                <a:gd name="T59" fmla="*/ 2147483647 h 500"/>
                <a:gd name="T60" fmla="*/ 2147483647 w 1018"/>
                <a:gd name="T61" fmla="*/ 2147483647 h 500"/>
                <a:gd name="T62" fmla="*/ 2147483647 w 1018"/>
                <a:gd name="T63" fmla="*/ 2147483647 h 500"/>
                <a:gd name="T64" fmla="*/ 2147483647 w 1018"/>
                <a:gd name="T65" fmla="*/ 2147483647 h 500"/>
                <a:gd name="T66" fmla="*/ 2147483647 w 1018"/>
                <a:gd name="T67" fmla="*/ 2147483647 h 500"/>
                <a:gd name="T68" fmla="*/ 2147483647 w 1018"/>
                <a:gd name="T69" fmla="*/ 2147483647 h 500"/>
                <a:gd name="T70" fmla="*/ 2147483647 w 1018"/>
                <a:gd name="T71" fmla="*/ 2147483647 h 500"/>
                <a:gd name="T72" fmla="*/ 2147483647 w 1018"/>
                <a:gd name="T73" fmla="*/ 2147483647 h 500"/>
                <a:gd name="T74" fmla="*/ 2147483647 w 1018"/>
                <a:gd name="T75" fmla="*/ 2147483647 h 500"/>
                <a:gd name="T76" fmla="*/ 2147483647 w 1018"/>
                <a:gd name="T77" fmla="*/ 2147483647 h 500"/>
                <a:gd name="T78" fmla="*/ 0 w 1018"/>
                <a:gd name="T79" fmla="*/ 2147483647 h 5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18" h="500">
                  <a:moveTo>
                    <a:pt x="0" y="207"/>
                  </a:moveTo>
                  <a:lnTo>
                    <a:pt x="28" y="253"/>
                  </a:lnTo>
                  <a:lnTo>
                    <a:pt x="120" y="253"/>
                  </a:lnTo>
                  <a:lnTo>
                    <a:pt x="211" y="211"/>
                  </a:lnTo>
                  <a:lnTo>
                    <a:pt x="364" y="224"/>
                  </a:lnTo>
                  <a:lnTo>
                    <a:pt x="505" y="324"/>
                  </a:lnTo>
                  <a:lnTo>
                    <a:pt x="556" y="366"/>
                  </a:lnTo>
                  <a:lnTo>
                    <a:pt x="632" y="423"/>
                  </a:lnTo>
                  <a:lnTo>
                    <a:pt x="697" y="474"/>
                  </a:lnTo>
                  <a:lnTo>
                    <a:pt x="771" y="499"/>
                  </a:lnTo>
                  <a:lnTo>
                    <a:pt x="829" y="474"/>
                  </a:lnTo>
                  <a:lnTo>
                    <a:pt x="839" y="460"/>
                  </a:lnTo>
                  <a:lnTo>
                    <a:pt x="871" y="481"/>
                  </a:lnTo>
                  <a:lnTo>
                    <a:pt x="910" y="452"/>
                  </a:lnTo>
                  <a:lnTo>
                    <a:pt x="929" y="460"/>
                  </a:lnTo>
                  <a:lnTo>
                    <a:pt x="1017" y="415"/>
                  </a:lnTo>
                  <a:lnTo>
                    <a:pt x="850" y="326"/>
                  </a:lnTo>
                  <a:lnTo>
                    <a:pt x="776" y="292"/>
                  </a:lnTo>
                  <a:lnTo>
                    <a:pt x="739" y="246"/>
                  </a:lnTo>
                  <a:lnTo>
                    <a:pt x="649" y="212"/>
                  </a:lnTo>
                  <a:lnTo>
                    <a:pt x="628" y="207"/>
                  </a:lnTo>
                  <a:lnTo>
                    <a:pt x="616" y="216"/>
                  </a:lnTo>
                  <a:lnTo>
                    <a:pt x="456" y="150"/>
                  </a:lnTo>
                  <a:lnTo>
                    <a:pt x="419" y="97"/>
                  </a:lnTo>
                  <a:lnTo>
                    <a:pt x="378" y="80"/>
                  </a:lnTo>
                  <a:lnTo>
                    <a:pt x="248" y="2"/>
                  </a:lnTo>
                  <a:lnTo>
                    <a:pt x="197" y="0"/>
                  </a:lnTo>
                  <a:lnTo>
                    <a:pt x="215" y="21"/>
                  </a:lnTo>
                  <a:lnTo>
                    <a:pt x="338" y="111"/>
                  </a:lnTo>
                  <a:lnTo>
                    <a:pt x="392" y="185"/>
                  </a:lnTo>
                  <a:lnTo>
                    <a:pt x="364" y="175"/>
                  </a:lnTo>
                  <a:lnTo>
                    <a:pt x="297" y="150"/>
                  </a:lnTo>
                  <a:lnTo>
                    <a:pt x="162" y="101"/>
                  </a:lnTo>
                  <a:lnTo>
                    <a:pt x="81" y="105"/>
                  </a:lnTo>
                  <a:lnTo>
                    <a:pt x="72" y="119"/>
                  </a:lnTo>
                  <a:lnTo>
                    <a:pt x="160" y="158"/>
                  </a:lnTo>
                  <a:lnTo>
                    <a:pt x="160" y="175"/>
                  </a:lnTo>
                  <a:lnTo>
                    <a:pt x="65" y="201"/>
                  </a:lnTo>
                  <a:lnTo>
                    <a:pt x="0" y="207"/>
                  </a:lnTo>
                </a:path>
              </a:pathLst>
            </a:custGeom>
            <a:solidFill>
              <a:srgbClr val="00B0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de-CH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D3D953-D1E7-4DEB-9834-6EC9ED196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2549525"/>
              <a:ext cx="325438" cy="88900"/>
            </a:xfrm>
            <a:custGeom>
              <a:avLst/>
              <a:gdLst>
                <a:gd name="T0" fmla="*/ 0 w 216"/>
                <a:gd name="T1" fmla="*/ 0 h 55"/>
                <a:gd name="T2" fmla="*/ 2147483647 w 216"/>
                <a:gd name="T3" fmla="*/ 2147483647 h 55"/>
                <a:gd name="T4" fmla="*/ 2147483647 w 216"/>
                <a:gd name="T5" fmla="*/ 2147483647 h 55"/>
                <a:gd name="T6" fmla="*/ 2147483647 w 216"/>
                <a:gd name="T7" fmla="*/ 2147483647 h 55"/>
                <a:gd name="T8" fmla="*/ 2147483647 w 216"/>
                <a:gd name="T9" fmla="*/ 2147483647 h 55"/>
                <a:gd name="T10" fmla="*/ 2147483647 w 216"/>
                <a:gd name="T11" fmla="*/ 2147483647 h 55"/>
                <a:gd name="T12" fmla="*/ 2147483647 w 216"/>
                <a:gd name="T13" fmla="*/ 2147483647 h 55"/>
                <a:gd name="T14" fmla="*/ 2147483647 w 216"/>
                <a:gd name="T15" fmla="*/ 2147483647 h 55"/>
                <a:gd name="T16" fmla="*/ 2147483647 w 216"/>
                <a:gd name="T17" fmla="*/ 2147483647 h 55"/>
                <a:gd name="T18" fmla="*/ 2147483647 w 216"/>
                <a:gd name="T19" fmla="*/ 2147483647 h 55"/>
                <a:gd name="T20" fmla="*/ 0 w 216"/>
                <a:gd name="T21" fmla="*/ 2147483647 h 55"/>
                <a:gd name="T22" fmla="*/ 0 w 216"/>
                <a:gd name="T23" fmla="*/ 0 h 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6" h="55">
                  <a:moveTo>
                    <a:pt x="0" y="0"/>
                  </a:moveTo>
                  <a:lnTo>
                    <a:pt x="100" y="20"/>
                  </a:lnTo>
                  <a:lnTo>
                    <a:pt x="151" y="23"/>
                  </a:lnTo>
                  <a:lnTo>
                    <a:pt x="211" y="20"/>
                  </a:lnTo>
                  <a:lnTo>
                    <a:pt x="215" y="34"/>
                  </a:lnTo>
                  <a:lnTo>
                    <a:pt x="204" y="51"/>
                  </a:lnTo>
                  <a:lnTo>
                    <a:pt x="171" y="45"/>
                  </a:lnTo>
                  <a:lnTo>
                    <a:pt x="126" y="54"/>
                  </a:lnTo>
                  <a:lnTo>
                    <a:pt x="42" y="40"/>
                  </a:lnTo>
                  <a:lnTo>
                    <a:pt x="18" y="28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solidFill>
              <a:srgbClr val="00B0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de-CH" sz="3200" b="1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538B3A6-3932-4928-88DD-8C4F901FD4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1725" y="3852863"/>
              <a:ext cx="725488" cy="220662"/>
              <a:chOff x="2364" y="2866"/>
              <a:chExt cx="483" cy="13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6E2BBD89-BA93-4666-B658-2BB228C7D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3" y="2873"/>
                <a:ext cx="6" cy="6"/>
              </a:xfrm>
              <a:custGeom>
                <a:avLst/>
                <a:gdLst>
                  <a:gd name="T0" fmla="*/ 4 w 6"/>
                  <a:gd name="T1" fmla="*/ 5 h 6"/>
                  <a:gd name="T2" fmla="*/ 5 w 6"/>
                  <a:gd name="T3" fmla="*/ 0 h 6"/>
                  <a:gd name="T4" fmla="*/ 1 w 6"/>
                  <a:gd name="T5" fmla="*/ 0 h 6"/>
                  <a:gd name="T6" fmla="*/ 1 w 6"/>
                  <a:gd name="T7" fmla="*/ 5 h 6"/>
                  <a:gd name="T8" fmla="*/ 0 w 6"/>
                  <a:gd name="T9" fmla="*/ 0 h 6"/>
                  <a:gd name="T10" fmla="*/ 4 w 6"/>
                  <a:gd name="T11" fmla="*/ 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4" y="5"/>
                    </a:moveTo>
                    <a:lnTo>
                      <a:pt x="5" y="0"/>
                    </a:lnTo>
                    <a:lnTo>
                      <a:pt x="1" y="0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4" y="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ts val="36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de-CH" sz="3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28783126-CA1E-4E20-B0B3-E4093F546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2888"/>
                <a:ext cx="229" cy="115"/>
              </a:xfrm>
              <a:custGeom>
                <a:avLst/>
                <a:gdLst>
                  <a:gd name="T0" fmla="*/ 0 w 229"/>
                  <a:gd name="T1" fmla="*/ 0 h 115"/>
                  <a:gd name="T2" fmla="*/ 0 w 229"/>
                  <a:gd name="T3" fmla="*/ 27 h 115"/>
                  <a:gd name="T4" fmla="*/ 13 w 229"/>
                  <a:gd name="T5" fmla="*/ 33 h 115"/>
                  <a:gd name="T6" fmla="*/ 38 w 229"/>
                  <a:gd name="T7" fmla="*/ 65 h 115"/>
                  <a:gd name="T8" fmla="*/ 62 w 229"/>
                  <a:gd name="T9" fmla="*/ 69 h 115"/>
                  <a:gd name="T10" fmla="*/ 102 w 229"/>
                  <a:gd name="T11" fmla="*/ 103 h 115"/>
                  <a:gd name="T12" fmla="*/ 128 w 229"/>
                  <a:gd name="T13" fmla="*/ 114 h 115"/>
                  <a:gd name="T14" fmla="*/ 170 w 229"/>
                  <a:gd name="T15" fmla="*/ 114 h 115"/>
                  <a:gd name="T16" fmla="*/ 182 w 229"/>
                  <a:gd name="T17" fmla="*/ 105 h 115"/>
                  <a:gd name="T18" fmla="*/ 199 w 229"/>
                  <a:gd name="T19" fmla="*/ 105 h 115"/>
                  <a:gd name="T20" fmla="*/ 210 w 229"/>
                  <a:gd name="T21" fmla="*/ 114 h 115"/>
                  <a:gd name="T22" fmla="*/ 228 w 229"/>
                  <a:gd name="T23" fmla="*/ 107 h 115"/>
                  <a:gd name="T24" fmla="*/ 199 w 229"/>
                  <a:gd name="T25" fmla="*/ 78 h 115"/>
                  <a:gd name="T26" fmla="*/ 162 w 229"/>
                  <a:gd name="T27" fmla="*/ 76 h 115"/>
                  <a:gd name="T28" fmla="*/ 142 w 229"/>
                  <a:gd name="T29" fmla="*/ 85 h 115"/>
                  <a:gd name="T30" fmla="*/ 135 w 229"/>
                  <a:gd name="T31" fmla="*/ 72 h 115"/>
                  <a:gd name="T32" fmla="*/ 122 w 229"/>
                  <a:gd name="T33" fmla="*/ 54 h 115"/>
                  <a:gd name="T34" fmla="*/ 91 w 229"/>
                  <a:gd name="T35" fmla="*/ 40 h 115"/>
                  <a:gd name="T36" fmla="*/ 62 w 229"/>
                  <a:gd name="T37" fmla="*/ 38 h 115"/>
                  <a:gd name="T38" fmla="*/ 22 w 229"/>
                  <a:gd name="T39" fmla="*/ 0 h 115"/>
                  <a:gd name="T40" fmla="*/ 0 w 229"/>
                  <a:gd name="T41" fmla="*/ 0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29" h="115">
                    <a:moveTo>
                      <a:pt x="0" y="0"/>
                    </a:moveTo>
                    <a:lnTo>
                      <a:pt x="0" y="27"/>
                    </a:lnTo>
                    <a:lnTo>
                      <a:pt x="13" y="33"/>
                    </a:lnTo>
                    <a:lnTo>
                      <a:pt x="38" y="65"/>
                    </a:lnTo>
                    <a:lnTo>
                      <a:pt x="62" y="69"/>
                    </a:lnTo>
                    <a:lnTo>
                      <a:pt x="102" y="103"/>
                    </a:lnTo>
                    <a:lnTo>
                      <a:pt x="128" y="114"/>
                    </a:lnTo>
                    <a:lnTo>
                      <a:pt x="170" y="114"/>
                    </a:lnTo>
                    <a:lnTo>
                      <a:pt x="182" y="105"/>
                    </a:lnTo>
                    <a:lnTo>
                      <a:pt x="199" y="105"/>
                    </a:lnTo>
                    <a:lnTo>
                      <a:pt x="210" y="114"/>
                    </a:lnTo>
                    <a:lnTo>
                      <a:pt x="228" y="107"/>
                    </a:lnTo>
                    <a:lnTo>
                      <a:pt x="199" y="78"/>
                    </a:lnTo>
                    <a:lnTo>
                      <a:pt x="162" y="76"/>
                    </a:lnTo>
                    <a:lnTo>
                      <a:pt x="142" y="85"/>
                    </a:lnTo>
                    <a:lnTo>
                      <a:pt x="135" y="72"/>
                    </a:lnTo>
                    <a:lnTo>
                      <a:pt x="122" y="54"/>
                    </a:lnTo>
                    <a:lnTo>
                      <a:pt x="91" y="40"/>
                    </a:lnTo>
                    <a:lnTo>
                      <a:pt x="62" y="38"/>
                    </a:lnTo>
                    <a:lnTo>
                      <a:pt x="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B0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ts val="36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de-CH" sz="3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2814F664-C7D4-40EA-A3C8-E4092742A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2866"/>
                <a:ext cx="184" cy="90"/>
              </a:xfrm>
              <a:custGeom>
                <a:avLst/>
                <a:gdLst>
                  <a:gd name="T0" fmla="*/ 0 w 184"/>
                  <a:gd name="T1" fmla="*/ 82 h 90"/>
                  <a:gd name="T2" fmla="*/ 39 w 184"/>
                  <a:gd name="T3" fmla="*/ 89 h 90"/>
                  <a:gd name="T4" fmla="*/ 183 w 184"/>
                  <a:gd name="T5" fmla="*/ 20 h 90"/>
                  <a:gd name="T6" fmla="*/ 144 w 184"/>
                  <a:gd name="T7" fmla="*/ 0 h 90"/>
                  <a:gd name="T8" fmla="*/ 118 w 184"/>
                  <a:gd name="T9" fmla="*/ 2 h 90"/>
                  <a:gd name="T10" fmla="*/ 89 w 184"/>
                  <a:gd name="T11" fmla="*/ 12 h 90"/>
                  <a:gd name="T12" fmla="*/ 0 w 184"/>
                  <a:gd name="T13" fmla="*/ 82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90">
                    <a:moveTo>
                      <a:pt x="0" y="82"/>
                    </a:moveTo>
                    <a:lnTo>
                      <a:pt x="39" y="89"/>
                    </a:lnTo>
                    <a:lnTo>
                      <a:pt x="183" y="20"/>
                    </a:lnTo>
                    <a:lnTo>
                      <a:pt x="144" y="0"/>
                    </a:lnTo>
                    <a:lnTo>
                      <a:pt x="118" y="2"/>
                    </a:lnTo>
                    <a:lnTo>
                      <a:pt x="89" y="12"/>
                    </a:lnTo>
                    <a:lnTo>
                      <a:pt x="0" y="82"/>
                    </a:lnTo>
                  </a:path>
                </a:pathLst>
              </a:custGeom>
              <a:solidFill>
                <a:srgbClr val="00B0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ts val="36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de-CH" sz="3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86B883C-A04A-418C-A1D3-9E38B4EAE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538" y="3103563"/>
              <a:ext cx="149225" cy="95250"/>
            </a:xfrm>
            <a:custGeom>
              <a:avLst/>
              <a:gdLst>
                <a:gd name="T0" fmla="*/ 2147483647 w 99"/>
                <a:gd name="T1" fmla="*/ 0 h 59"/>
                <a:gd name="T2" fmla="*/ 2147483647 w 99"/>
                <a:gd name="T3" fmla="*/ 2147483647 h 59"/>
                <a:gd name="T4" fmla="*/ 2147483647 w 99"/>
                <a:gd name="T5" fmla="*/ 2147483647 h 59"/>
                <a:gd name="T6" fmla="*/ 0 w 99"/>
                <a:gd name="T7" fmla="*/ 2147483647 h 59"/>
                <a:gd name="T8" fmla="*/ 2147483647 w 99"/>
                <a:gd name="T9" fmla="*/ 2147483647 h 59"/>
                <a:gd name="T10" fmla="*/ 2147483647 w 99"/>
                <a:gd name="T11" fmla="*/ 2147483647 h 59"/>
                <a:gd name="T12" fmla="*/ 2147483647 w 99"/>
                <a:gd name="T13" fmla="*/ 2147483647 h 59"/>
                <a:gd name="T14" fmla="*/ 2147483647 w 99"/>
                <a:gd name="T15" fmla="*/ 0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" h="59">
                  <a:moveTo>
                    <a:pt x="86" y="0"/>
                  </a:moveTo>
                  <a:lnTo>
                    <a:pt x="55" y="2"/>
                  </a:lnTo>
                  <a:lnTo>
                    <a:pt x="18" y="23"/>
                  </a:lnTo>
                  <a:lnTo>
                    <a:pt x="0" y="41"/>
                  </a:lnTo>
                  <a:lnTo>
                    <a:pt x="10" y="56"/>
                  </a:lnTo>
                  <a:lnTo>
                    <a:pt x="39" y="58"/>
                  </a:lnTo>
                  <a:lnTo>
                    <a:pt x="98" y="15"/>
                  </a:lnTo>
                  <a:lnTo>
                    <a:pt x="86" y="0"/>
                  </a:lnTo>
                </a:path>
              </a:pathLst>
            </a:custGeom>
            <a:solidFill>
              <a:srgbClr val="00B0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de-CH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926DA8F-BDCC-475C-9D28-5924C0D0F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813" y="3597275"/>
              <a:ext cx="19050" cy="7938"/>
            </a:xfrm>
            <a:custGeom>
              <a:avLst/>
              <a:gdLst>
                <a:gd name="T0" fmla="*/ 2147483647 w 12"/>
                <a:gd name="T1" fmla="*/ 2147483647 h 5"/>
                <a:gd name="T2" fmla="*/ 2147483647 w 12"/>
                <a:gd name="T3" fmla="*/ 2147483647 h 5"/>
                <a:gd name="T4" fmla="*/ 0 w 12"/>
                <a:gd name="T5" fmla="*/ 2147483647 h 5"/>
                <a:gd name="T6" fmla="*/ 2147483647 w 12"/>
                <a:gd name="T7" fmla="*/ 0 h 5"/>
                <a:gd name="T8" fmla="*/ 2147483647 w 12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5">
                  <a:moveTo>
                    <a:pt x="10" y="4"/>
                  </a:moveTo>
                  <a:lnTo>
                    <a:pt x="11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0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de-CH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CC30C28-8513-48DC-AEA5-029B09D25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1775" y="3298825"/>
              <a:ext cx="23813" cy="6350"/>
            </a:xfrm>
            <a:custGeom>
              <a:avLst/>
              <a:gdLst>
                <a:gd name="T0" fmla="*/ 2147483647 w 16"/>
                <a:gd name="T1" fmla="*/ 0 h 4"/>
                <a:gd name="T2" fmla="*/ 2147483647 w 16"/>
                <a:gd name="T3" fmla="*/ 2147483647 h 4"/>
                <a:gd name="T4" fmla="*/ 2147483647 w 16"/>
                <a:gd name="T5" fmla="*/ 2147483647 h 4"/>
                <a:gd name="T6" fmla="*/ 0 w 16"/>
                <a:gd name="T7" fmla="*/ 0 h 4"/>
                <a:gd name="T8" fmla="*/ 0 w 16"/>
                <a:gd name="T9" fmla="*/ 2147483647 h 4"/>
                <a:gd name="T10" fmla="*/ 2147483647 w 16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lnTo>
                    <a:pt x="15" y="1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1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de-CH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F87F7E7-D51F-4991-AEF6-C81C14A8A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6038" y="4924425"/>
              <a:ext cx="9525" cy="6350"/>
            </a:xfrm>
            <a:custGeom>
              <a:avLst/>
              <a:gdLst>
                <a:gd name="T0" fmla="*/ 0 w 6"/>
                <a:gd name="T1" fmla="*/ 2147483647 h 4"/>
                <a:gd name="T2" fmla="*/ 0 w 6"/>
                <a:gd name="T3" fmla="*/ 2147483647 h 4"/>
                <a:gd name="T4" fmla="*/ 2147483647 w 6"/>
                <a:gd name="T5" fmla="*/ 2147483647 h 4"/>
                <a:gd name="T6" fmla="*/ 2147483647 w 6"/>
                <a:gd name="T7" fmla="*/ 0 h 4"/>
                <a:gd name="T8" fmla="*/ 2147483647 w 6"/>
                <a:gd name="T9" fmla="*/ 2147483647 h 4"/>
                <a:gd name="T10" fmla="*/ 0 w 6"/>
                <a:gd name="T11" fmla="*/ 2147483647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5" y="2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de-CH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63D841C-B817-4CE6-A50A-051929530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575" y="5799138"/>
              <a:ext cx="22225" cy="12700"/>
            </a:xfrm>
            <a:custGeom>
              <a:avLst/>
              <a:gdLst>
                <a:gd name="T0" fmla="*/ 0 w 15"/>
                <a:gd name="T1" fmla="*/ 0 h 8"/>
                <a:gd name="T2" fmla="*/ 0 w 15"/>
                <a:gd name="T3" fmla="*/ 2147483647 h 8"/>
                <a:gd name="T4" fmla="*/ 2147483647 w 15"/>
                <a:gd name="T5" fmla="*/ 2147483647 h 8"/>
                <a:gd name="T6" fmla="*/ 2147483647 w 15"/>
                <a:gd name="T7" fmla="*/ 2147483647 h 8"/>
                <a:gd name="T8" fmla="*/ 0 w 1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13" y="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de-CH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AA3A8A5-74DC-4BAC-A3FE-5343EFEC6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938" y="5040313"/>
              <a:ext cx="527050" cy="927100"/>
            </a:xfrm>
            <a:custGeom>
              <a:avLst/>
              <a:gdLst>
                <a:gd name="T0" fmla="*/ 2147483647 w 351"/>
                <a:gd name="T1" fmla="*/ 2147483647 h 575"/>
                <a:gd name="T2" fmla="*/ 2147483647 w 351"/>
                <a:gd name="T3" fmla="*/ 2147483647 h 575"/>
                <a:gd name="T4" fmla="*/ 2147483647 w 351"/>
                <a:gd name="T5" fmla="*/ 0 h 575"/>
                <a:gd name="T6" fmla="*/ 2147483647 w 351"/>
                <a:gd name="T7" fmla="*/ 2147483647 h 575"/>
                <a:gd name="T8" fmla="*/ 2147483647 w 351"/>
                <a:gd name="T9" fmla="*/ 2147483647 h 575"/>
                <a:gd name="T10" fmla="*/ 2147483647 w 351"/>
                <a:gd name="T11" fmla="*/ 2147483647 h 575"/>
                <a:gd name="T12" fmla="*/ 2147483647 w 351"/>
                <a:gd name="T13" fmla="*/ 2147483647 h 575"/>
                <a:gd name="T14" fmla="*/ 2147483647 w 351"/>
                <a:gd name="T15" fmla="*/ 2147483647 h 575"/>
                <a:gd name="T16" fmla="*/ 2147483647 w 351"/>
                <a:gd name="T17" fmla="*/ 2147483647 h 575"/>
                <a:gd name="T18" fmla="*/ 2147483647 w 351"/>
                <a:gd name="T19" fmla="*/ 2147483647 h 575"/>
                <a:gd name="T20" fmla="*/ 2147483647 w 351"/>
                <a:gd name="T21" fmla="*/ 2147483647 h 575"/>
                <a:gd name="T22" fmla="*/ 2147483647 w 351"/>
                <a:gd name="T23" fmla="*/ 2147483647 h 575"/>
                <a:gd name="T24" fmla="*/ 2147483647 w 351"/>
                <a:gd name="T25" fmla="*/ 2147483647 h 575"/>
                <a:gd name="T26" fmla="*/ 2147483647 w 351"/>
                <a:gd name="T27" fmla="*/ 2147483647 h 575"/>
                <a:gd name="T28" fmla="*/ 2147483647 w 351"/>
                <a:gd name="T29" fmla="*/ 2147483647 h 575"/>
                <a:gd name="T30" fmla="*/ 2147483647 w 351"/>
                <a:gd name="T31" fmla="*/ 2147483647 h 575"/>
                <a:gd name="T32" fmla="*/ 2147483647 w 351"/>
                <a:gd name="T33" fmla="*/ 2147483647 h 575"/>
                <a:gd name="T34" fmla="*/ 0 w 351"/>
                <a:gd name="T35" fmla="*/ 2147483647 h 575"/>
                <a:gd name="T36" fmla="*/ 2147483647 w 351"/>
                <a:gd name="T37" fmla="*/ 2147483647 h 575"/>
                <a:gd name="T38" fmla="*/ 2147483647 w 351"/>
                <a:gd name="T39" fmla="*/ 2147483647 h 575"/>
                <a:gd name="T40" fmla="*/ 2147483647 w 351"/>
                <a:gd name="T41" fmla="*/ 2147483647 h 575"/>
                <a:gd name="T42" fmla="*/ 2147483647 w 351"/>
                <a:gd name="T43" fmla="*/ 2147483647 h 575"/>
                <a:gd name="T44" fmla="*/ 2147483647 w 351"/>
                <a:gd name="T45" fmla="*/ 2147483647 h 575"/>
                <a:gd name="T46" fmla="*/ 2147483647 w 351"/>
                <a:gd name="T47" fmla="*/ 2147483647 h 575"/>
                <a:gd name="T48" fmla="*/ 2147483647 w 351"/>
                <a:gd name="T49" fmla="*/ 2147483647 h 575"/>
                <a:gd name="T50" fmla="*/ 2147483647 w 351"/>
                <a:gd name="T51" fmla="*/ 2147483647 h 575"/>
                <a:gd name="T52" fmla="*/ 2147483647 w 351"/>
                <a:gd name="T53" fmla="*/ 2147483647 h 575"/>
                <a:gd name="T54" fmla="*/ 2147483647 w 351"/>
                <a:gd name="T55" fmla="*/ 2147483647 h 575"/>
                <a:gd name="T56" fmla="*/ 2147483647 w 351"/>
                <a:gd name="T57" fmla="*/ 2147483647 h 575"/>
                <a:gd name="T58" fmla="*/ 2147483647 w 351"/>
                <a:gd name="T59" fmla="*/ 2147483647 h 575"/>
                <a:gd name="T60" fmla="*/ 2147483647 w 351"/>
                <a:gd name="T61" fmla="*/ 2147483647 h 575"/>
                <a:gd name="T62" fmla="*/ 2147483647 w 351"/>
                <a:gd name="T63" fmla="*/ 2147483647 h 575"/>
                <a:gd name="T64" fmla="*/ 2147483647 w 351"/>
                <a:gd name="T65" fmla="*/ 2147483647 h 575"/>
                <a:gd name="T66" fmla="*/ 2147483647 w 351"/>
                <a:gd name="T67" fmla="*/ 2147483647 h 575"/>
                <a:gd name="T68" fmla="*/ 2147483647 w 351"/>
                <a:gd name="T69" fmla="*/ 2147483647 h 575"/>
                <a:gd name="T70" fmla="*/ 2147483647 w 351"/>
                <a:gd name="T71" fmla="*/ 2147483647 h 575"/>
                <a:gd name="T72" fmla="*/ 2147483647 w 351"/>
                <a:gd name="T73" fmla="*/ 2147483647 h 575"/>
                <a:gd name="T74" fmla="*/ 2147483647 w 351"/>
                <a:gd name="T75" fmla="*/ 2147483647 h 575"/>
                <a:gd name="T76" fmla="*/ 2147483647 w 351"/>
                <a:gd name="T77" fmla="*/ 2147483647 h 575"/>
                <a:gd name="T78" fmla="*/ 2147483647 w 351"/>
                <a:gd name="T79" fmla="*/ 2147483647 h 575"/>
                <a:gd name="T80" fmla="*/ 2147483647 w 351"/>
                <a:gd name="T81" fmla="*/ 2147483647 h 5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51" h="575">
                  <a:moveTo>
                    <a:pt x="350" y="41"/>
                  </a:moveTo>
                  <a:lnTo>
                    <a:pt x="330" y="8"/>
                  </a:lnTo>
                  <a:lnTo>
                    <a:pt x="296" y="0"/>
                  </a:lnTo>
                  <a:lnTo>
                    <a:pt x="269" y="27"/>
                  </a:lnTo>
                  <a:lnTo>
                    <a:pt x="233" y="27"/>
                  </a:lnTo>
                  <a:lnTo>
                    <a:pt x="185" y="72"/>
                  </a:lnTo>
                  <a:lnTo>
                    <a:pt x="165" y="107"/>
                  </a:lnTo>
                  <a:lnTo>
                    <a:pt x="169" y="195"/>
                  </a:lnTo>
                  <a:lnTo>
                    <a:pt x="176" y="211"/>
                  </a:lnTo>
                  <a:lnTo>
                    <a:pt x="149" y="240"/>
                  </a:lnTo>
                  <a:lnTo>
                    <a:pt x="140" y="264"/>
                  </a:lnTo>
                  <a:lnTo>
                    <a:pt x="102" y="295"/>
                  </a:lnTo>
                  <a:lnTo>
                    <a:pt x="90" y="324"/>
                  </a:lnTo>
                  <a:lnTo>
                    <a:pt x="81" y="334"/>
                  </a:lnTo>
                  <a:lnTo>
                    <a:pt x="72" y="351"/>
                  </a:lnTo>
                  <a:lnTo>
                    <a:pt x="34" y="338"/>
                  </a:lnTo>
                  <a:lnTo>
                    <a:pt x="2" y="340"/>
                  </a:lnTo>
                  <a:lnTo>
                    <a:pt x="0" y="363"/>
                  </a:lnTo>
                  <a:lnTo>
                    <a:pt x="52" y="418"/>
                  </a:lnTo>
                  <a:lnTo>
                    <a:pt x="75" y="484"/>
                  </a:lnTo>
                  <a:lnTo>
                    <a:pt x="54" y="517"/>
                  </a:lnTo>
                  <a:lnTo>
                    <a:pt x="54" y="547"/>
                  </a:lnTo>
                  <a:lnTo>
                    <a:pt x="72" y="572"/>
                  </a:lnTo>
                  <a:lnTo>
                    <a:pt x="93" y="574"/>
                  </a:lnTo>
                  <a:lnTo>
                    <a:pt x="97" y="554"/>
                  </a:lnTo>
                  <a:lnTo>
                    <a:pt x="88" y="537"/>
                  </a:lnTo>
                  <a:lnTo>
                    <a:pt x="113" y="519"/>
                  </a:lnTo>
                  <a:lnTo>
                    <a:pt x="135" y="502"/>
                  </a:lnTo>
                  <a:lnTo>
                    <a:pt x="133" y="472"/>
                  </a:lnTo>
                  <a:lnTo>
                    <a:pt x="115" y="439"/>
                  </a:lnTo>
                  <a:lnTo>
                    <a:pt x="111" y="385"/>
                  </a:lnTo>
                  <a:lnTo>
                    <a:pt x="174" y="322"/>
                  </a:lnTo>
                  <a:lnTo>
                    <a:pt x="183" y="299"/>
                  </a:lnTo>
                  <a:lnTo>
                    <a:pt x="199" y="267"/>
                  </a:lnTo>
                  <a:lnTo>
                    <a:pt x="224" y="252"/>
                  </a:lnTo>
                  <a:lnTo>
                    <a:pt x="219" y="217"/>
                  </a:lnTo>
                  <a:lnTo>
                    <a:pt x="210" y="129"/>
                  </a:lnTo>
                  <a:lnTo>
                    <a:pt x="246" y="103"/>
                  </a:lnTo>
                  <a:lnTo>
                    <a:pt x="278" y="78"/>
                  </a:lnTo>
                  <a:lnTo>
                    <a:pt x="314" y="55"/>
                  </a:lnTo>
                  <a:lnTo>
                    <a:pt x="350" y="41"/>
                  </a:lnTo>
                </a:path>
              </a:pathLst>
            </a:custGeom>
            <a:solidFill>
              <a:srgbClr val="00B0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de-CH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10B4E0F-63A0-4F2C-BD67-98F4A2074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313" y="5667375"/>
              <a:ext cx="46037" cy="98425"/>
            </a:xfrm>
            <a:custGeom>
              <a:avLst/>
              <a:gdLst>
                <a:gd name="T0" fmla="*/ 0 w 30"/>
                <a:gd name="T1" fmla="*/ 2147483647 h 61"/>
                <a:gd name="T2" fmla="*/ 2147483647 w 30"/>
                <a:gd name="T3" fmla="*/ 0 h 61"/>
                <a:gd name="T4" fmla="*/ 2147483647 w 30"/>
                <a:gd name="T5" fmla="*/ 2147483647 h 61"/>
                <a:gd name="T6" fmla="*/ 2147483647 w 30"/>
                <a:gd name="T7" fmla="*/ 2147483647 h 61"/>
                <a:gd name="T8" fmla="*/ 2147483647 w 30"/>
                <a:gd name="T9" fmla="*/ 2147483647 h 61"/>
                <a:gd name="T10" fmla="*/ 0 w 30"/>
                <a:gd name="T11" fmla="*/ 2147483647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61">
                  <a:moveTo>
                    <a:pt x="0" y="22"/>
                  </a:moveTo>
                  <a:lnTo>
                    <a:pt x="29" y="0"/>
                  </a:lnTo>
                  <a:lnTo>
                    <a:pt x="26" y="53"/>
                  </a:lnTo>
                  <a:lnTo>
                    <a:pt x="15" y="60"/>
                  </a:lnTo>
                  <a:lnTo>
                    <a:pt x="15" y="28"/>
                  </a:lnTo>
                  <a:lnTo>
                    <a:pt x="0" y="22"/>
                  </a:lnTo>
                </a:path>
              </a:pathLst>
            </a:custGeom>
            <a:solidFill>
              <a:srgbClr val="00B0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de-CH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A56190C-8065-4541-BCD2-592C24CD3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650" y="5422900"/>
              <a:ext cx="401638" cy="339725"/>
            </a:xfrm>
            <a:custGeom>
              <a:avLst/>
              <a:gdLst>
                <a:gd name="T0" fmla="*/ 2147483647 w 267"/>
                <a:gd name="T1" fmla="*/ 2147483647 h 211"/>
                <a:gd name="T2" fmla="*/ 2147483647 w 267"/>
                <a:gd name="T3" fmla="*/ 0 h 211"/>
                <a:gd name="T4" fmla="*/ 2147483647 w 267"/>
                <a:gd name="T5" fmla="*/ 2147483647 h 211"/>
                <a:gd name="T6" fmla="*/ 2147483647 w 267"/>
                <a:gd name="T7" fmla="*/ 2147483647 h 211"/>
                <a:gd name="T8" fmla="*/ 2147483647 w 267"/>
                <a:gd name="T9" fmla="*/ 2147483647 h 211"/>
                <a:gd name="T10" fmla="*/ 2147483647 w 267"/>
                <a:gd name="T11" fmla="*/ 2147483647 h 211"/>
                <a:gd name="T12" fmla="*/ 2147483647 w 267"/>
                <a:gd name="T13" fmla="*/ 2147483647 h 211"/>
                <a:gd name="T14" fmla="*/ 2147483647 w 267"/>
                <a:gd name="T15" fmla="*/ 2147483647 h 211"/>
                <a:gd name="T16" fmla="*/ 2147483647 w 267"/>
                <a:gd name="T17" fmla="*/ 2147483647 h 211"/>
                <a:gd name="T18" fmla="*/ 2147483647 w 267"/>
                <a:gd name="T19" fmla="*/ 2147483647 h 211"/>
                <a:gd name="T20" fmla="*/ 2147483647 w 267"/>
                <a:gd name="T21" fmla="*/ 2147483647 h 211"/>
                <a:gd name="T22" fmla="*/ 2147483647 w 267"/>
                <a:gd name="T23" fmla="*/ 2147483647 h 211"/>
                <a:gd name="T24" fmla="*/ 2147483647 w 267"/>
                <a:gd name="T25" fmla="*/ 2147483647 h 211"/>
                <a:gd name="T26" fmla="*/ 2147483647 w 267"/>
                <a:gd name="T27" fmla="*/ 2147483647 h 211"/>
                <a:gd name="T28" fmla="*/ 0 w 267"/>
                <a:gd name="T29" fmla="*/ 2147483647 h 211"/>
                <a:gd name="T30" fmla="*/ 2147483647 w 267"/>
                <a:gd name="T31" fmla="*/ 2147483647 h 211"/>
                <a:gd name="T32" fmla="*/ 2147483647 w 267"/>
                <a:gd name="T33" fmla="*/ 2147483647 h 211"/>
                <a:gd name="T34" fmla="*/ 2147483647 w 267"/>
                <a:gd name="T35" fmla="*/ 2147483647 h 211"/>
                <a:gd name="T36" fmla="*/ 2147483647 w 267"/>
                <a:gd name="T37" fmla="*/ 2147483647 h 211"/>
                <a:gd name="T38" fmla="*/ 2147483647 w 267"/>
                <a:gd name="T39" fmla="*/ 2147483647 h 211"/>
                <a:gd name="T40" fmla="*/ 2147483647 w 267"/>
                <a:gd name="T41" fmla="*/ 2147483647 h 211"/>
                <a:gd name="T42" fmla="*/ 2147483647 w 267"/>
                <a:gd name="T43" fmla="*/ 2147483647 h 211"/>
                <a:gd name="T44" fmla="*/ 2147483647 w 267"/>
                <a:gd name="T45" fmla="*/ 2147483647 h 211"/>
                <a:gd name="T46" fmla="*/ 2147483647 w 267"/>
                <a:gd name="T47" fmla="*/ 2147483647 h 211"/>
                <a:gd name="T48" fmla="*/ 2147483647 w 267"/>
                <a:gd name="T49" fmla="*/ 2147483647 h 211"/>
                <a:gd name="T50" fmla="*/ 2147483647 w 267"/>
                <a:gd name="T51" fmla="*/ 2147483647 h 211"/>
                <a:gd name="T52" fmla="*/ 2147483647 w 267"/>
                <a:gd name="T53" fmla="*/ 2147483647 h 211"/>
                <a:gd name="T54" fmla="*/ 2147483647 w 267"/>
                <a:gd name="T55" fmla="*/ 2147483647 h 211"/>
                <a:gd name="T56" fmla="*/ 2147483647 w 267"/>
                <a:gd name="T57" fmla="*/ 2147483647 h 211"/>
                <a:gd name="T58" fmla="*/ 2147483647 w 267"/>
                <a:gd name="T59" fmla="*/ 2147483647 h 211"/>
                <a:gd name="T60" fmla="*/ 2147483647 w 267"/>
                <a:gd name="T61" fmla="*/ 2147483647 h 211"/>
                <a:gd name="T62" fmla="*/ 2147483647 w 267"/>
                <a:gd name="T63" fmla="*/ 2147483647 h 211"/>
                <a:gd name="T64" fmla="*/ 2147483647 w 267"/>
                <a:gd name="T65" fmla="*/ 2147483647 h 211"/>
                <a:gd name="T66" fmla="*/ 2147483647 w 267"/>
                <a:gd name="T67" fmla="*/ 2147483647 h 211"/>
                <a:gd name="T68" fmla="*/ 2147483647 w 267"/>
                <a:gd name="T69" fmla="*/ 2147483647 h 2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67" h="211">
                  <a:moveTo>
                    <a:pt x="266" y="17"/>
                  </a:moveTo>
                  <a:lnTo>
                    <a:pt x="248" y="0"/>
                  </a:lnTo>
                  <a:lnTo>
                    <a:pt x="217" y="8"/>
                  </a:lnTo>
                  <a:lnTo>
                    <a:pt x="217" y="17"/>
                  </a:lnTo>
                  <a:lnTo>
                    <a:pt x="183" y="17"/>
                  </a:lnTo>
                  <a:lnTo>
                    <a:pt x="159" y="28"/>
                  </a:lnTo>
                  <a:lnTo>
                    <a:pt x="116" y="38"/>
                  </a:lnTo>
                  <a:lnTo>
                    <a:pt x="89" y="62"/>
                  </a:lnTo>
                  <a:lnTo>
                    <a:pt x="76" y="64"/>
                  </a:lnTo>
                  <a:lnTo>
                    <a:pt x="60" y="53"/>
                  </a:lnTo>
                  <a:lnTo>
                    <a:pt x="49" y="76"/>
                  </a:lnTo>
                  <a:lnTo>
                    <a:pt x="49" y="106"/>
                  </a:lnTo>
                  <a:lnTo>
                    <a:pt x="54" y="157"/>
                  </a:lnTo>
                  <a:lnTo>
                    <a:pt x="31" y="168"/>
                  </a:lnTo>
                  <a:lnTo>
                    <a:pt x="0" y="187"/>
                  </a:lnTo>
                  <a:lnTo>
                    <a:pt x="4" y="204"/>
                  </a:lnTo>
                  <a:lnTo>
                    <a:pt x="16" y="210"/>
                  </a:lnTo>
                  <a:lnTo>
                    <a:pt x="38" y="199"/>
                  </a:lnTo>
                  <a:lnTo>
                    <a:pt x="45" y="182"/>
                  </a:lnTo>
                  <a:lnTo>
                    <a:pt x="60" y="170"/>
                  </a:lnTo>
                  <a:lnTo>
                    <a:pt x="89" y="206"/>
                  </a:lnTo>
                  <a:lnTo>
                    <a:pt x="103" y="201"/>
                  </a:lnTo>
                  <a:lnTo>
                    <a:pt x="80" y="174"/>
                  </a:lnTo>
                  <a:lnTo>
                    <a:pt x="87" y="148"/>
                  </a:lnTo>
                  <a:lnTo>
                    <a:pt x="89" y="125"/>
                  </a:lnTo>
                  <a:lnTo>
                    <a:pt x="98" y="115"/>
                  </a:lnTo>
                  <a:lnTo>
                    <a:pt x="96" y="100"/>
                  </a:lnTo>
                  <a:lnTo>
                    <a:pt x="85" y="95"/>
                  </a:lnTo>
                  <a:lnTo>
                    <a:pt x="92" y="79"/>
                  </a:lnTo>
                  <a:lnTo>
                    <a:pt x="121" y="74"/>
                  </a:lnTo>
                  <a:lnTo>
                    <a:pt x="148" y="55"/>
                  </a:lnTo>
                  <a:lnTo>
                    <a:pt x="201" y="61"/>
                  </a:lnTo>
                  <a:lnTo>
                    <a:pt x="230" y="47"/>
                  </a:lnTo>
                  <a:lnTo>
                    <a:pt x="244" y="26"/>
                  </a:lnTo>
                  <a:lnTo>
                    <a:pt x="266" y="17"/>
                  </a:lnTo>
                </a:path>
              </a:pathLst>
            </a:custGeom>
            <a:solidFill>
              <a:srgbClr val="00B0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de-CH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8646092-BB1D-4B64-8914-31229143D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8" y="4210050"/>
              <a:ext cx="1390650" cy="720725"/>
            </a:xfrm>
            <a:custGeom>
              <a:avLst/>
              <a:gdLst>
                <a:gd name="T0" fmla="*/ 0 w 925"/>
                <a:gd name="T1" fmla="*/ 2147483647 h 447"/>
                <a:gd name="T2" fmla="*/ 2147483647 w 925"/>
                <a:gd name="T3" fmla="*/ 2147483647 h 447"/>
                <a:gd name="T4" fmla="*/ 2147483647 w 925"/>
                <a:gd name="T5" fmla="*/ 2147483647 h 447"/>
                <a:gd name="T6" fmla="*/ 2147483647 w 925"/>
                <a:gd name="T7" fmla="*/ 2147483647 h 447"/>
                <a:gd name="T8" fmla="*/ 2147483647 w 925"/>
                <a:gd name="T9" fmla="*/ 2147483647 h 447"/>
                <a:gd name="T10" fmla="*/ 2147483647 w 925"/>
                <a:gd name="T11" fmla="*/ 2147483647 h 447"/>
                <a:gd name="T12" fmla="*/ 2147483647 w 925"/>
                <a:gd name="T13" fmla="*/ 2147483647 h 447"/>
                <a:gd name="T14" fmla="*/ 2147483647 w 925"/>
                <a:gd name="T15" fmla="*/ 2147483647 h 447"/>
                <a:gd name="T16" fmla="*/ 2147483647 w 925"/>
                <a:gd name="T17" fmla="*/ 2147483647 h 447"/>
                <a:gd name="T18" fmla="*/ 2147483647 w 925"/>
                <a:gd name="T19" fmla="*/ 2147483647 h 447"/>
                <a:gd name="T20" fmla="*/ 2147483647 w 925"/>
                <a:gd name="T21" fmla="*/ 2147483647 h 447"/>
                <a:gd name="T22" fmla="*/ 2147483647 w 925"/>
                <a:gd name="T23" fmla="*/ 2147483647 h 447"/>
                <a:gd name="T24" fmla="*/ 2147483647 w 925"/>
                <a:gd name="T25" fmla="*/ 2147483647 h 447"/>
                <a:gd name="T26" fmla="*/ 2147483647 w 925"/>
                <a:gd name="T27" fmla="*/ 2147483647 h 447"/>
                <a:gd name="T28" fmla="*/ 2147483647 w 925"/>
                <a:gd name="T29" fmla="*/ 2147483647 h 447"/>
                <a:gd name="T30" fmla="*/ 2147483647 w 925"/>
                <a:gd name="T31" fmla="*/ 2147483647 h 447"/>
                <a:gd name="T32" fmla="*/ 2147483647 w 925"/>
                <a:gd name="T33" fmla="*/ 2147483647 h 447"/>
                <a:gd name="T34" fmla="*/ 2147483647 w 925"/>
                <a:gd name="T35" fmla="*/ 2147483647 h 447"/>
                <a:gd name="T36" fmla="*/ 2147483647 w 925"/>
                <a:gd name="T37" fmla="*/ 2147483647 h 447"/>
                <a:gd name="T38" fmla="*/ 2147483647 w 925"/>
                <a:gd name="T39" fmla="*/ 2147483647 h 447"/>
                <a:gd name="T40" fmla="*/ 2147483647 w 925"/>
                <a:gd name="T41" fmla="*/ 2147483647 h 447"/>
                <a:gd name="T42" fmla="*/ 2147483647 w 925"/>
                <a:gd name="T43" fmla="*/ 2147483647 h 447"/>
                <a:gd name="T44" fmla="*/ 2147483647 w 925"/>
                <a:gd name="T45" fmla="*/ 2147483647 h 447"/>
                <a:gd name="T46" fmla="*/ 2147483647 w 925"/>
                <a:gd name="T47" fmla="*/ 2147483647 h 447"/>
                <a:gd name="T48" fmla="*/ 2147483647 w 925"/>
                <a:gd name="T49" fmla="*/ 2147483647 h 447"/>
                <a:gd name="T50" fmla="*/ 2147483647 w 925"/>
                <a:gd name="T51" fmla="*/ 2147483647 h 447"/>
                <a:gd name="T52" fmla="*/ 2147483647 w 925"/>
                <a:gd name="T53" fmla="*/ 2147483647 h 447"/>
                <a:gd name="T54" fmla="*/ 2147483647 w 925"/>
                <a:gd name="T55" fmla="*/ 2147483647 h 447"/>
                <a:gd name="T56" fmla="*/ 2147483647 w 925"/>
                <a:gd name="T57" fmla="*/ 2147483647 h 447"/>
                <a:gd name="T58" fmla="*/ 2147483647 w 925"/>
                <a:gd name="T59" fmla="*/ 2147483647 h 447"/>
                <a:gd name="T60" fmla="*/ 2147483647 w 925"/>
                <a:gd name="T61" fmla="*/ 2147483647 h 447"/>
                <a:gd name="T62" fmla="*/ 2147483647 w 925"/>
                <a:gd name="T63" fmla="*/ 2147483647 h 447"/>
                <a:gd name="T64" fmla="*/ 2147483647 w 925"/>
                <a:gd name="T65" fmla="*/ 2147483647 h 447"/>
                <a:gd name="T66" fmla="*/ 2147483647 w 925"/>
                <a:gd name="T67" fmla="*/ 2147483647 h 447"/>
                <a:gd name="T68" fmla="*/ 2147483647 w 925"/>
                <a:gd name="T69" fmla="*/ 2147483647 h 447"/>
                <a:gd name="T70" fmla="*/ 2147483647 w 925"/>
                <a:gd name="T71" fmla="*/ 2147483647 h 447"/>
                <a:gd name="T72" fmla="*/ 2147483647 w 925"/>
                <a:gd name="T73" fmla="*/ 2147483647 h 447"/>
                <a:gd name="T74" fmla="*/ 2147483647 w 925"/>
                <a:gd name="T75" fmla="*/ 2147483647 h 447"/>
                <a:gd name="T76" fmla="*/ 2147483647 w 925"/>
                <a:gd name="T77" fmla="*/ 2147483647 h 447"/>
                <a:gd name="T78" fmla="*/ 2147483647 w 925"/>
                <a:gd name="T79" fmla="*/ 2147483647 h 447"/>
                <a:gd name="T80" fmla="*/ 2147483647 w 925"/>
                <a:gd name="T81" fmla="*/ 0 h 447"/>
                <a:gd name="T82" fmla="*/ 2147483647 w 925"/>
                <a:gd name="T83" fmla="*/ 2147483647 h 447"/>
                <a:gd name="T84" fmla="*/ 2147483647 w 925"/>
                <a:gd name="T85" fmla="*/ 2147483647 h 447"/>
                <a:gd name="T86" fmla="*/ 2147483647 w 925"/>
                <a:gd name="T87" fmla="*/ 2147483647 h 447"/>
                <a:gd name="T88" fmla="*/ 2147483647 w 925"/>
                <a:gd name="T89" fmla="*/ 2147483647 h 447"/>
                <a:gd name="T90" fmla="*/ 2147483647 w 925"/>
                <a:gd name="T91" fmla="*/ 2147483647 h 447"/>
                <a:gd name="T92" fmla="*/ 2147483647 w 925"/>
                <a:gd name="T93" fmla="*/ 2147483647 h 447"/>
                <a:gd name="T94" fmla="*/ 2147483647 w 925"/>
                <a:gd name="T95" fmla="*/ 2147483647 h 447"/>
                <a:gd name="T96" fmla="*/ 2147483647 w 925"/>
                <a:gd name="T97" fmla="*/ 2147483647 h 447"/>
                <a:gd name="T98" fmla="*/ 2147483647 w 925"/>
                <a:gd name="T99" fmla="*/ 2147483647 h 447"/>
                <a:gd name="T100" fmla="*/ 0 w 925"/>
                <a:gd name="T101" fmla="*/ 2147483647 h 4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25" h="447">
                  <a:moveTo>
                    <a:pt x="0" y="446"/>
                  </a:moveTo>
                  <a:lnTo>
                    <a:pt x="30" y="421"/>
                  </a:lnTo>
                  <a:lnTo>
                    <a:pt x="49" y="372"/>
                  </a:lnTo>
                  <a:lnTo>
                    <a:pt x="118" y="312"/>
                  </a:lnTo>
                  <a:lnTo>
                    <a:pt x="116" y="291"/>
                  </a:lnTo>
                  <a:lnTo>
                    <a:pt x="127" y="275"/>
                  </a:lnTo>
                  <a:lnTo>
                    <a:pt x="146" y="264"/>
                  </a:lnTo>
                  <a:lnTo>
                    <a:pt x="146" y="242"/>
                  </a:lnTo>
                  <a:lnTo>
                    <a:pt x="169" y="221"/>
                  </a:lnTo>
                  <a:lnTo>
                    <a:pt x="188" y="209"/>
                  </a:lnTo>
                  <a:lnTo>
                    <a:pt x="206" y="219"/>
                  </a:lnTo>
                  <a:lnTo>
                    <a:pt x="229" y="240"/>
                  </a:lnTo>
                  <a:lnTo>
                    <a:pt x="276" y="240"/>
                  </a:lnTo>
                  <a:lnTo>
                    <a:pt x="285" y="227"/>
                  </a:lnTo>
                  <a:lnTo>
                    <a:pt x="296" y="211"/>
                  </a:lnTo>
                  <a:lnTo>
                    <a:pt x="343" y="211"/>
                  </a:lnTo>
                  <a:lnTo>
                    <a:pt x="389" y="171"/>
                  </a:lnTo>
                  <a:lnTo>
                    <a:pt x="426" y="165"/>
                  </a:lnTo>
                  <a:lnTo>
                    <a:pt x="507" y="167"/>
                  </a:lnTo>
                  <a:lnTo>
                    <a:pt x="549" y="176"/>
                  </a:lnTo>
                  <a:lnTo>
                    <a:pt x="565" y="159"/>
                  </a:lnTo>
                  <a:lnTo>
                    <a:pt x="630" y="159"/>
                  </a:lnTo>
                  <a:lnTo>
                    <a:pt x="637" y="145"/>
                  </a:lnTo>
                  <a:lnTo>
                    <a:pt x="662" y="145"/>
                  </a:lnTo>
                  <a:lnTo>
                    <a:pt x="667" y="159"/>
                  </a:lnTo>
                  <a:lnTo>
                    <a:pt x="720" y="167"/>
                  </a:lnTo>
                  <a:lnTo>
                    <a:pt x="718" y="176"/>
                  </a:lnTo>
                  <a:lnTo>
                    <a:pt x="773" y="180"/>
                  </a:lnTo>
                  <a:lnTo>
                    <a:pt x="792" y="190"/>
                  </a:lnTo>
                  <a:lnTo>
                    <a:pt x="824" y="190"/>
                  </a:lnTo>
                  <a:lnTo>
                    <a:pt x="836" y="178"/>
                  </a:lnTo>
                  <a:lnTo>
                    <a:pt x="924" y="180"/>
                  </a:lnTo>
                  <a:lnTo>
                    <a:pt x="922" y="140"/>
                  </a:lnTo>
                  <a:lnTo>
                    <a:pt x="822" y="85"/>
                  </a:lnTo>
                  <a:lnTo>
                    <a:pt x="785" y="64"/>
                  </a:lnTo>
                  <a:lnTo>
                    <a:pt x="711" y="52"/>
                  </a:lnTo>
                  <a:lnTo>
                    <a:pt x="655" y="23"/>
                  </a:lnTo>
                  <a:lnTo>
                    <a:pt x="572" y="16"/>
                  </a:lnTo>
                  <a:lnTo>
                    <a:pt x="547" y="4"/>
                  </a:lnTo>
                  <a:lnTo>
                    <a:pt x="433" y="0"/>
                  </a:lnTo>
                  <a:lnTo>
                    <a:pt x="331" y="52"/>
                  </a:lnTo>
                  <a:lnTo>
                    <a:pt x="310" y="62"/>
                  </a:lnTo>
                  <a:lnTo>
                    <a:pt x="271" y="66"/>
                  </a:lnTo>
                  <a:lnTo>
                    <a:pt x="248" y="80"/>
                  </a:lnTo>
                  <a:lnTo>
                    <a:pt x="204" y="81"/>
                  </a:lnTo>
                  <a:lnTo>
                    <a:pt x="63" y="229"/>
                  </a:lnTo>
                  <a:lnTo>
                    <a:pt x="35" y="301"/>
                  </a:lnTo>
                  <a:lnTo>
                    <a:pt x="14" y="357"/>
                  </a:lnTo>
                  <a:lnTo>
                    <a:pt x="5" y="398"/>
                  </a:lnTo>
                  <a:lnTo>
                    <a:pt x="0" y="446"/>
                  </a:lnTo>
                </a:path>
              </a:pathLst>
            </a:custGeom>
            <a:solidFill>
              <a:srgbClr val="00B0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de-CH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A10EAED-C111-47F0-A66F-984E86DB7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88" y="32559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A882798A-BF33-4E14-8FD2-375B83C0A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088" y="2976563"/>
              <a:ext cx="695325" cy="509587"/>
            </a:xfrm>
            <a:custGeom>
              <a:avLst/>
              <a:gdLst>
                <a:gd name="T0" fmla="*/ 2147483647 w 463"/>
                <a:gd name="T1" fmla="*/ 2147483647 h 316"/>
                <a:gd name="T2" fmla="*/ 2147483647 w 463"/>
                <a:gd name="T3" fmla="*/ 0 h 316"/>
                <a:gd name="T4" fmla="*/ 2147483647 w 463"/>
                <a:gd name="T5" fmla="*/ 2147483647 h 316"/>
                <a:gd name="T6" fmla="*/ 2147483647 w 463"/>
                <a:gd name="T7" fmla="*/ 2147483647 h 316"/>
                <a:gd name="T8" fmla="*/ 2147483647 w 463"/>
                <a:gd name="T9" fmla="*/ 2147483647 h 316"/>
                <a:gd name="T10" fmla="*/ 2147483647 w 463"/>
                <a:gd name="T11" fmla="*/ 2147483647 h 316"/>
                <a:gd name="T12" fmla="*/ 2147483647 w 463"/>
                <a:gd name="T13" fmla="*/ 2147483647 h 316"/>
                <a:gd name="T14" fmla="*/ 2147483647 w 463"/>
                <a:gd name="T15" fmla="*/ 2147483647 h 316"/>
                <a:gd name="T16" fmla="*/ 2147483647 w 463"/>
                <a:gd name="T17" fmla="*/ 2147483647 h 316"/>
                <a:gd name="T18" fmla="*/ 2147483647 w 463"/>
                <a:gd name="T19" fmla="*/ 2147483647 h 316"/>
                <a:gd name="T20" fmla="*/ 0 w 463"/>
                <a:gd name="T21" fmla="*/ 2147483647 h 316"/>
                <a:gd name="T22" fmla="*/ 2147483647 w 463"/>
                <a:gd name="T23" fmla="*/ 2147483647 h 316"/>
                <a:gd name="T24" fmla="*/ 2147483647 w 463"/>
                <a:gd name="T25" fmla="*/ 2147483647 h 316"/>
                <a:gd name="T26" fmla="*/ 2147483647 w 463"/>
                <a:gd name="T27" fmla="*/ 2147483647 h 316"/>
                <a:gd name="T28" fmla="*/ 2147483647 w 463"/>
                <a:gd name="T29" fmla="*/ 2147483647 h 316"/>
                <a:gd name="T30" fmla="*/ 2147483647 w 463"/>
                <a:gd name="T31" fmla="*/ 2147483647 h 316"/>
                <a:gd name="T32" fmla="*/ 2147483647 w 463"/>
                <a:gd name="T33" fmla="*/ 2147483647 h 316"/>
                <a:gd name="T34" fmla="*/ 2147483647 w 463"/>
                <a:gd name="T35" fmla="*/ 2147483647 h 316"/>
                <a:gd name="T36" fmla="*/ 2147483647 w 463"/>
                <a:gd name="T37" fmla="*/ 2147483647 h 316"/>
                <a:gd name="T38" fmla="*/ 2147483647 w 463"/>
                <a:gd name="T39" fmla="*/ 2147483647 h 316"/>
                <a:gd name="T40" fmla="*/ 2147483647 w 463"/>
                <a:gd name="T41" fmla="*/ 2147483647 h 3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3" h="316">
                  <a:moveTo>
                    <a:pt x="405" y="15"/>
                  </a:moveTo>
                  <a:lnTo>
                    <a:pt x="382" y="0"/>
                  </a:lnTo>
                  <a:lnTo>
                    <a:pt x="269" y="48"/>
                  </a:lnTo>
                  <a:lnTo>
                    <a:pt x="262" y="85"/>
                  </a:lnTo>
                  <a:lnTo>
                    <a:pt x="250" y="94"/>
                  </a:lnTo>
                  <a:lnTo>
                    <a:pt x="225" y="94"/>
                  </a:lnTo>
                  <a:lnTo>
                    <a:pt x="171" y="142"/>
                  </a:lnTo>
                  <a:lnTo>
                    <a:pt x="148" y="173"/>
                  </a:lnTo>
                  <a:lnTo>
                    <a:pt x="125" y="202"/>
                  </a:lnTo>
                  <a:lnTo>
                    <a:pt x="2" y="284"/>
                  </a:lnTo>
                  <a:lnTo>
                    <a:pt x="0" y="300"/>
                  </a:lnTo>
                  <a:lnTo>
                    <a:pt x="20" y="315"/>
                  </a:lnTo>
                  <a:lnTo>
                    <a:pt x="100" y="269"/>
                  </a:lnTo>
                  <a:lnTo>
                    <a:pt x="125" y="284"/>
                  </a:lnTo>
                  <a:lnTo>
                    <a:pt x="184" y="252"/>
                  </a:lnTo>
                  <a:lnTo>
                    <a:pt x="298" y="171"/>
                  </a:lnTo>
                  <a:lnTo>
                    <a:pt x="405" y="86"/>
                  </a:lnTo>
                  <a:lnTo>
                    <a:pt x="439" y="63"/>
                  </a:lnTo>
                  <a:lnTo>
                    <a:pt x="462" y="31"/>
                  </a:lnTo>
                  <a:lnTo>
                    <a:pt x="430" y="8"/>
                  </a:lnTo>
                  <a:lnTo>
                    <a:pt x="405" y="15"/>
                  </a:lnTo>
                </a:path>
              </a:pathLst>
            </a:custGeom>
            <a:solidFill>
              <a:srgbClr val="00B0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de-CH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489BFA3-9333-4B07-96F0-D8932A062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913" y="2693988"/>
              <a:ext cx="249237" cy="215900"/>
            </a:xfrm>
            <a:custGeom>
              <a:avLst/>
              <a:gdLst>
                <a:gd name="T0" fmla="*/ 2147483647 w 167"/>
                <a:gd name="T1" fmla="*/ 2147483647 h 134"/>
                <a:gd name="T2" fmla="*/ 2147483647 w 167"/>
                <a:gd name="T3" fmla="*/ 0 h 134"/>
                <a:gd name="T4" fmla="*/ 2147483647 w 167"/>
                <a:gd name="T5" fmla="*/ 2147483647 h 134"/>
                <a:gd name="T6" fmla="*/ 2147483647 w 167"/>
                <a:gd name="T7" fmla="*/ 2147483647 h 134"/>
                <a:gd name="T8" fmla="*/ 2147483647 w 167"/>
                <a:gd name="T9" fmla="*/ 2147483647 h 134"/>
                <a:gd name="T10" fmla="*/ 0 w 167"/>
                <a:gd name="T11" fmla="*/ 2147483647 h 134"/>
                <a:gd name="T12" fmla="*/ 2147483647 w 167"/>
                <a:gd name="T13" fmla="*/ 2147483647 h 134"/>
                <a:gd name="T14" fmla="*/ 2147483647 w 167"/>
                <a:gd name="T15" fmla="*/ 2147483647 h 134"/>
                <a:gd name="T16" fmla="*/ 2147483647 w 167"/>
                <a:gd name="T17" fmla="*/ 2147483647 h 134"/>
                <a:gd name="T18" fmla="*/ 2147483647 w 167"/>
                <a:gd name="T19" fmla="*/ 2147483647 h 134"/>
                <a:gd name="T20" fmla="*/ 2147483647 w 167"/>
                <a:gd name="T21" fmla="*/ 2147483647 h 134"/>
                <a:gd name="T22" fmla="*/ 2147483647 w 167"/>
                <a:gd name="T23" fmla="*/ 2147483647 h 134"/>
                <a:gd name="T24" fmla="*/ 2147483647 w 167"/>
                <a:gd name="T25" fmla="*/ 2147483647 h 134"/>
                <a:gd name="T26" fmla="*/ 2147483647 w 167"/>
                <a:gd name="T27" fmla="*/ 2147483647 h 134"/>
                <a:gd name="T28" fmla="*/ 2147483647 w 167"/>
                <a:gd name="T29" fmla="*/ 2147483647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7" h="134">
                  <a:moveTo>
                    <a:pt x="166" y="2"/>
                  </a:moveTo>
                  <a:lnTo>
                    <a:pt x="153" y="0"/>
                  </a:lnTo>
                  <a:lnTo>
                    <a:pt x="106" y="38"/>
                  </a:lnTo>
                  <a:lnTo>
                    <a:pt x="50" y="69"/>
                  </a:lnTo>
                  <a:lnTo>
                    <a:pt x="26" y="95"/>
                  </a:lnTo>
                  <a:lnTo>
                    <a:pt x="0" y="100"/>
                  </a:lnTo>
                  <a:lnTo>
                    <a:pt x="4" y="117"/>
                  </a:lnTo>
                  <a:lnTo>
                    <a:pt x="19" y="117"/>
                  </a:lnTo>
                  <a:lnTo>
                    <a:pt x="58" y="89"/>
                  </a:lnTo>
                  <a:lnTo>
                    <a:pt x="69" y="93"/>
                  </a:lnTo>
                  <a:lnTo>
                    <a:pt x="30" y="122"/>
                  </a:lnTo>
                  <a:lnTo>
                    <a:pt x="43" y="133"/>
                  </a:lnTo>
                  <a:lnTo>
                    <a:pt x="95" y="113"/>
                  </a:lnTo>
                  <a:lnTo>
                    <a:pt x="119" y="95"/>
                  </a:lnTo>
                  <a:lnTo>
                    <a:pt x="166" y="2"/>
                  </a:lnTo>
                </a:path>
              </a:pathLst>
            </a:custGeom>
            <a:solidFill>
              <a:srgbClr val="00B0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de-CH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34D3C29-8A50-4E95-AA04-AB244D417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763" y="2532063"/>
              <a:ext cx="101600" cy="265112"/>
            </a:xfrm>
            <a:custGeom>
              <a:avLst/>
              <a:gdLst>
                <a:gd name="T0" fmla="*/ 2147483647 w 68"/>
                <a:gd name="T1" fmla="*/ 2147483647 h 164"/>
                <a:gd name="T2" fmla="*/ 2147483647 w 68"/>
                <a:gd name="T3" fmla="*/ 2147483647 h 164"/>
                <a:gd name="T4" fmla="*/ 2147483647 w 68"/>
                <a:gd name="T5" fmla="*/ 2147483647 h 164"/>
                <a:gd name="T6" fmla="*/ 2147483647 w 68"/>
                <a:gd name="T7" fmla="*/ 2147483647 h 164"/>
                <a:gd name="T8" fmla="*/ 2147483647 w 68"/>
                <a:gd name="T9" fmla="*/ 2147483647 h 164"/>
                <a:gd name="T10" fmla="*/ 2147483647 w 68"/>
                <a:gd name="T11" fmla="*/ 2147483647 h 164"/>
                <a:gd name="T12" fmla="*/ 2147483647 w 68"/>
                <a:gd name="T13" fmla="*/ 2147483647 h 164"/>
                <a:gd name="T14" fmla="*/ 2147483647 w 68"/>
                <a:gd name="T15" fmla="*/ 2147483647 h 164"/>
                <a:gd name="T16" fmla="*/ 2147483647 w 68"/>
                <a:gd name="T17" fmla="*/ 2147483647 h 164"/>
                <a:gd name="T18" fmla="*/ 2147483647 w 68"/>
                <a:gd name="T19" fmla="*/ 2147483647 h 164"/>
                <a:gd name="T20" fmla="*/ 2147483647 w 68"/>
                <a:gd name="T21" fmla="*/ 2147483647 h 164"/>
                <a:gd name="T22" fmla="*/ 0 w 68"/>
                <a:gd name="T23" fmla="*/ 2147483647 h 164"/>
                <a:gd name="T24" fmla="*/ 2147483647 w 68"/>
                <a:gd name="T25" fmla="*/ 2147483647 h 164"/>
                <a:gd name="T26" fmla="*/ 2147483647 w 68"/>
                <a:gd name="T27" fmla="*/ 2147483647 h 164"/>
                <a:gd name="T28" fmla="*/ 0 w 68"/>
                <a:gd name="T29" fmla="*/ 2147483647 h 164"/>
                <a:gd name="T30" fmla="*/ 2147483647 w 68"/>
                <a:gd name="T31" fmla="*/ 0 h 164"/>
                <a:gd name="T32" fmla="*/ 2147483647 w 68"/>
                <a:gd name="T33" fmla="*/ 2147483647 h 1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8" h="164">
                  <a:moveTo>
                    <a:pt x="52" y="22"/>
                  </a:moveTo>
                  <a:lnTo>
                    <a:pt x="40" y="87"/>
                  </a:lnTo>
                  <a:lnTo>
                    <a:pt x="63" y="126"/>
                  </a:lnTo>
                  <a:lnTo>
                    <a:pt x="67" y="148"/>
                  </a:lnTo>
                  <a:lnTo>
                    <a:pt x="57" y="163"/>
                  </a:lnTo>
                  <a:lnTo>
                    <a:pt x="8" y="124"/>
                  </a:lnTo>
                  <a:lnTo>
                    <a:pt x="29" y="102"/>
                  </a:lnTo>
                  <a:lnTo>
                    <a:pt x="31" y="89"/>
                  </a:lnTo>
                  <a:lnTo>
                    <a:pt x="6" y="82"/>
                  </a:lnTo>
                  <a:lnTo>
                    <a:pt x="11" y="65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6" y="37"/>
                  </a:lnTo>
                  <a:lnTo>
                    <a:pt x="2" y="30"/>
                  </a:lnTo>
                  <a:lnTo>
                    <a:pt x="0" y="9"/>
                  </a:lnTo>
                  <a:lnTo>
                    <a:pt x="19" y="0"/>
                  </a:lnTo>
                  <a:lnTo>
                    <a:pt x="52" y="22"/>
                  </a:lnTo>
                </a:path>
              </a:pathLst>
            </a:custGeom>
            <a:solidFill>
              <a:srgbClr val="00B0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de-CH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A9DAE4F-4C55-4587-9B40-22C39C322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63" y="2843213"/>
              <a:ext cx="539750" cy="436562"/>
            </a:xfrm>
            <a:custGeom>
              <a:avLst/>
              <a:gdLst>
                <a:gd name="T0" fmla="*/ 2147483647 w 359"/>
                <a:gd name="T1" fmla="*/ 2147483647 h 270"/>
                <a:gd name="T2" fmla="*/ 2147483647 w 359"/>
                <a:gd name="T3" fmla="*/ 2147483647 h 270"/>
                <a:gd name="T4" fmla="*/ 2147483647 w 359"/>
                <a:gd name="T5" fmla="*/ 2147483647 h 270"/>
                <a:gd name="T6" fmla="*/ 2147483647 w 359"/>
                <a:gd name="T7" fmla="*/ 2147483647 h 270"/>
                <a:gd name="T8" fmla="*/ 2147483647 w 359"/>
                <a:gd name="T9" fmla="*/ 2147483647 h 270"/>
                <a:gd name="T10" fmla="*/ 2147483647 w 359"/>
                <a:gd name="T11" fmla="*/ 2147483647 h 270"/>
                <a:gd name="T12" fmla="*/ 2147483647 w 359"/>
                <a:gd name="T13" fmla="*/ 0 h 270"/>
                <a:gd name="T14" fmla="*/ 2147483647 w 359"/>
                <a:gd name="T15" fmla="*/ 2147483647 h 270"/>
                <a:gd name="T16" fmla="*/ 2147483647 w 359"/>
                <a:gd name="T17" fmla="*/ 2147483647 h 270"/>
                <a:gd name="T18" fmla="*/ 2147483647 w 359"/>
                <a:gd name="T19" fmla="*/ 2147483647 h 270"/>
                <a:gd name="T20" fmla="*/ 2147483647 w 359"/>
                <a:gd name="T21" fmla="*/ 2147483647 h 270"/>
                <a:gd name="T22" fmla="*/ 2147483647 w 359"/>
                <a:gd name="T23" fmla="*/ 2147483647 h 270"/>
                <a:gd name="T24" fmla="*/ 2147483647 w 359"/>
                <a:gd name="T25" fmla="*/ 2147483647 h 270"/>
                <a:gd name="T26" fmla="*/ 2147483647 w 359"/>
                <a:gd name="T27" fmla="*/ 2147483647 h 270"/>
                <a:gd name="T28" fmla="*/ 2147483647 w 359"/>
                <a:gd name="T29" fmla="*/ 2147483647 h 270"/>
                <a:gd name="T30" fmla="*/ 2147483647 w 359"/>
                <a:gd name="T31" fmla="*/ 2147483647 h 270"/>
                <a:gd name="T32" fmla="*/ 2147483647 w 359"/>
                <a:gd name="T33" fmla="*/ 2147483647 h 270"/>
                <a:gd name="T34" fmla="*/ 2147483647 w 359"/>
                <a:gd name="T35" fmla="*/ 2147483647 h 270"/>
                <a:gd name="T36" fmla="*/ 2147483647 w 359"/>
                <a:gd name="T37" fmla="*/ 2147483647 h 270"/>
                <a:gd name="T38" fmla="*/ 2147483647 w 359"/>
                <a:gd name="T39" fmla="*/ 2147483647 h 270"/>
                <a:gd name="T40" fmla="*/ 2147483647 w 359"/>
                <a:gd name="T41" fmla="*/ 2147483647 h 270"/>
                <a:gd name="T42" fmla="*/ 2147483647 w 359"/>
                <a:gd name="T43" fmla="*/ 2147483647 h 270"/>
                <a:gd name="T44" fmla="*/ 2147483647 w 359"/>
                <a:gd name="T45" fmla="*/ 2147483647 h 270"/>
                <a:gd name="T46" fmla="*/ 2147483647 w 359"/>
                <a:gd name="T47" fmla="*/ 2147483647 h 270"/>
                <a:gd name="T48" fmla="*/ 2147483647 w 359"/>
                <a:gd name="T49" fmla="*/ 2147483647 h 270"/>
                <a:gd name="T50" fmla="*/ 2147483647 w 359"/>
                <a:gd name="T51" fmla="*/ 2147483647 h 270"/>
                <a:gd name="T52" fmla="*/ 2147483647 w 359"/>
                <a:gd name="T53" fmla="*/ 2147483647 h 270"/>
                <a:gd name="T54" fmla="*/ 2147483647 w 359"/>
                <a:gd name="T55" fmla="*/ 2147483647 h 270"/>
                <a:gd name="T56" fmla="*/ 2147483647 w 359"/>
                <a:gd name="T57" fmla="*/ 2147483647 h 270"/>
                <a:gd name="T58" fmla="*/ 2147483647 w 359"/>
                <a:gd name="T59" fmla="*/ 2147483647 h 270"/>
                <a:gd name="T60" fmla="*/ 2147483647 w 359"/>
                <a:gd name="T61" fmla="*/ 2147483647 h 270"/>
                <a:gd name="T62" fmla="*/ 2147483647 w 359"/>
                <a:gd name="T63" fmla="*/ 2147483647 h 270"/>
                <a:gd name="T64" fmla="*/ 2147483647 w 359"/>
                <a:gd name="T65" fmla="*/ 2147483647 h 270"/>
                <a:gd name="T66" fmla="*/ 2147483647 w 359"/>
                <a:gd name="T67" fmla="*/ 2147483647 h 270"/>
                <a:gd name="T68" fmla="*/ 2147483647 w 359"/>
                <a:gd name="T69" fmla="*/ 2147483647 h 270"/>
                <a:gd name="T70" fmla="*/ 2147483647 w 359"/>
                <a:gd name="T71" fmla="*/ 2147483647 h 270"/>
                <a:gd name="T72" fmla="*/ 2147483647 w 359"/>
                <a:gd name="T73" fmla="*/ 2147483647 h 270"/>
                <a:gd name="T74" fmla="*/ 2147483647 w 359"/>
                <a:gd name="T75" fmla="*/ 2147483647 h 270"/>
                <a:gd name="T76" fmla="*/ 2147483647 w 359"/>
                <a:gd name="T77" fmla="*/ 2147483647 h 270"/>
                <a:gd name="T78" fmla="*/ 0 w 359"/>
                <a:gd name="T79" fmla="*/ 2147483647 h 270"/>
                <a:gd name="T80" fmla="*/ 2147483647 w 359"/>
                <a:gd name="T81" fmla="*/ 2147483647 h 270"/>
                <a:gd name="T82" fmla="*/ 2147483647 w 359"/>
                <a:gd name="T83" fmla="*/ 2147483647 h 270"/>
                <a:gd name="T84" fmla="*/ 2147483647 w 359"/>
                <a:gd name="T85" fmla="*/ 2147483647 h 270"/>
                <a:gd name="T86" fmla="*/ 2147483647 w 359"/>
                <a:gd name="T87" fmla="*/ 2147483647 h 270"/>
                <a:gd name="T88" fmla="*/ 2147483647 w 359"/>
                <a:gd name="T89" fmla="*/ 2147483647 h 2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9" h="270">
                  <a:moveTo>
                    <a:pt x="7" y="42"/>
                  </a:moveTo>
                  <a:lnTo>
                    <a:pt x="29" y="38"/>
                  </a:lnTo>
                  <a:lnTo>
                    <a:pt x="59" y="61"/>
                  </a:lnTo>
                  <a:lnTo>
                    <a:pt x="73" y="59"/>
                  </a:lnTo>
                  <a:lnTo>
                    <a:pt x="113" y="23"/>
                  </a:lnTo>
                  <a:lnTo>
                    <a:pt x="129" y="17"/>
                  </a:lnTo>
                  <a:lnTo>
                    <a:pt x="154" y="0"/>
                  </a:lnTo>
                  <a:lnTo>
                    <a:pt x="159" y="8"/>
                  </a:lnTo>
                  <a:lnTo>
                    <a:pt x="138" y="42"/>
                  </a:lnTo>
                  <a:lnTo>
                    <a:pt x="118" y="69"/>
                  </a:lnTo>
                  <a:lnTo>
                    <a:pt x="161" y="67"/>
                  </a:lnTo>
                  <a:lnTo>
                    <a:pt x="206" y="105"/>
                  </a:lnTo>
                  <a:lnTo>
                    <a:pt x="195" y="116"/>
                  </a:lnTo>
                  <a:lnTo>
                    <a:pt x="227" y="116"/>
                  </a:lnTo>
                  <a:lnTo>
                    <a:pt x="254" y="128"/>
                  </a:lnTo>
                  <a:lnTo>
                    <a:pt x="308" y="107"/>
                  </a:lnTo>
                  <a:lnTo>
                    <a:pt x="351" y="139"/>
                  </a:lnTo>
                  <a:lnTo>
                    <a:pt x="349" y="187"/>
                  </a:lnTo>
                  <a:lnTo>
                    <a:pt x="338" y="212"/>
                  </a:lnTo>
                  <a:lnTo>
                    <a:pt x="358" y="237"/>
                  </a:lnTo>
                  <a:lnTo>
                    <a:pt x="329" y="269"/>
                  </a:lnTo>
                  <a:lnTo>
                    <a:pt x="317" y="248"/>
                  </a:lnTo>
                  <a:lnTo>
                    <a:pt x="322" y="225"/>
                  </a:lnTo>
                  <a:lnTo>
                    <a:pt x="310" y="216"/>
                  </a:lnTo>
                  <a:lnTo>
                    <a:pt x="319" y="170"/>
                  </a:lnTo>
                  <a:lnTo>
                    <a:pt x="319" y="151"/>
                  </a:lnTo>
                  <a:lnTo>
                    <a:pt x="317" y="132"/>
                  </a:lnTo>
                  <a:lnTo>
                    <a:pt x="281" y="151"/>
                  </a:lnTo>
                  <a:lnTo>
                    <a:pt x="211" y="168"/>
                  </a:lnTo>
                  <a:lnTo>
                    <a:pt x="190" y="158"/>
                  </a:lnTo>
                  <a:lnTo>
                    <a:pt x="131" y="139"/>
                  </a:lnTo>
                  <a:lnTo>
                    <a:pt x="129" y="132"/>
                  </a:lnTo>
                  <a:lnTo>
                    <a:pt x="174" y="122"/>
                  </a:lnTo>
                  <a:lnTo>
                    <a:pt x="177" y="116"/>
                  </a:lnTo>
                  <a:lnTo>
                    <a:pt x="68" y="114"/>
                  </a:lnTo>
                  <a:lnTo>
                    <a:pt x="57" y="132"/>
                  </a:lnTo>
                  <a:lnTo>
                    <a:pt x="36" y="143"/>
                  </a:lnTo>
                  <a:lnTo>
                    <a:pt x="14" y="143"/>
                  </a:lnTo>
                  <a:lnTo>
                    <a:pt x="18" y="132"/>
                  </a:lnTo>
                  <a:lnTo>
                    <a:pt x="0" y="111"/>
                  </a:lnTo>
                  <a:lnTo>
                    <a:pt x="9" y="99"/>
                  </a:lnTo>
                  <a:lnTo>
                    <a:pt x="32" y="116"/>
                  </a:lnTo>
                  <a:lnTo>
                    <a:pt x="39" y="113"/>
                  </a:lnTo>
                  <a:lnTo>
                    <a:pt x="36" y="76"/>
                  </a:lnTo>
                  <a:lnTo>
                    <a:pt x="7" y="42"/>
                  </a:lnTo>
                </a:path>
              </a:pathLst>
            </a:custGeom>
            <a:solidFill>
              <a:srgbClr val="00B0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de-CH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53ADCF2-C1F3-41A0-9108-3F600791A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563" y="5815013"/>
              <a:ext cx="17145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36777F0-E5E3-46BF-8174-D6899744B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4163" y="6265863"/>
              <a:ext cx="171450" cy="1619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34FD432-4A22-4047-94F1-B90B58D3A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813" y="3717032"/>
              <a:ext cx="17145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0824EA3-E1DE-4951-B089-6A7C9458B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550" y="2908300"/>
              <a:ext cx="17145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A8A17CE-EAF8-4B12-8374-42DD22C46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1038" y="2786063"/>
              <a:ext cx="17145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4161BAE-FEE7-4E9D-9B7A-73E3A334C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675" y="2317750"/>
              <a:ext cx="17145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F8E8AFF-A7F2-448E-A3AE-7CE17213D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4000" y="3032125"/>
              <a:ext cx="17145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00E9826-7E51-4018-8DFF-DC9365C9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5423" y="4685557"/>
              <a:ext cx="17145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ADE7CA6-6C1D-49EF-A5BA-701D74CC2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175" y="4092575"/>
              <a:ext cx="171450" cy="1619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9C58795-9817-45D1-8577-9F976CBA2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750" y="2914650"/>
              <a:ext cx="171450" cy="1619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4B53A81-7732-4791-AD7D-E7F991253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0" y="2082800"/>
              <a:ext cx="171450" cy="1619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CFFB1AE-C135-436F-BA2F-4457046ED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713" y="2773363"/>
              <a:ext cx="171450" cy="1619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EED1FE-1DDB-442E-88A2-14D558542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7675" y="3025775"/>
              <a:ext cx="171450" cy="1619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D2216ED-CC4C-46F7-8658-E532C91DE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3277" y="5553715"/>
              <a:ext cx="171450" cy="1619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3" name="Text Box 42">
              <a:extLst>
                <a:ext uri="{FF2B5EF4-FFF2-40B4-BE49-F238E27FC236}">
                  <a16:creationId xmlns:a16="http://schemas.microsoft.com/office/drawing/2014/main" id="{E79038A2-E931-4B29-8828-23403ACFD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5132" y="4618460"/>
              <a:ext cx="1435100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CH" alt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Bodio</a:t>
              </a:r>
              <a:endParaRPr kumimoji="0" lang="it-IT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4" name="Text Box 43">
              <a:extLst>
                <a:ext uri="{FF2B5EF4-FFF2-40B4-BE49-F238E27FC236}">
                  <a16:creationId xmlns:a16="http://schemas.microsoft.com/office/drawing/2014/main" id="{00BB94DA-A683-46B0-8162-716A19D39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2763" y="3997324"/>
              <a:ext cx="1435100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CH" alt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Lausanne</a:t>
              </a:r>
              <a:endParaRPr kumimoji="0" lang="it-IT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" name="Text Box 44">
              <a:extLst>
                <a:ext uri="{FF2B5EF4-FFF2-40B4-BE49-F238E27FC236}">
                  <a16:creationId xmlns:a16="http://schemas.microsoft.com/office/drawing/2014/main" id="{FCFAF042-CC54-4918-8901-D729A04D23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6950" y="2600325"/>
              <a:ext cx="1435100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CH" altLang="de-DE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Kallnach</a:t>
              </a:r>
              <a:endParaRPr kumimoji="0" lang="it-IT" alt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" name="Text Box 45">
              <a:extLst>
                <a:ext uri="{FF2B5EF4-FFF2-40B4-BE49-F238E27FC236}">
                  <a16:creationId xmlns:a16="http://schemas.microsoft.com/office/drawing/2014/main" id="{90B0B123-7B85-4E31-A969-B503F6C5D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763" y="2852936"/>
              <a:ext cx="1435100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CH" alt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Luzern</a:t>
              </a:r>
              <a:endParaRPr kumimoji="0" lang="it-IT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7" name="Text Box 46">
              <a:extLst>
                <a:ext uri="{FF2B5EF4-FFF2-40B4-BE49-F238E27FC236}">
                  <a16:creationId xmlns:a16="http://schemas.microsoft.com/office/drawing/2014/main" id="{D3B060C4-20C2-4DBE-92B8-9C3EEAFBCC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0325" y="3108325"/>
              <a:ext cx="1435100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CH" alt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Chur</a:t>
              </a:r>
              <a:endParaRPr kumimoji="0" lang="it-IT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8" name="Text Box 47">
              <a:extLst>
                <a:ext uri="{FF2B5EF4-FFF2-40B4-BE49-F238E27FC236}">
                  <a16:creationId xmlns:a16="http://schemas.microsoft.com/office/drawing/2014/main" id="{45975F98-BD0D-4280-9A23-0DFCEDCFA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7738" y="2060848"/>
              <a:ext cx="1435100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CH" altLang="de-DE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Lenzburg</a:t>
              </a:r>
              <a:endParaRPr kumimoji="0" lang="it-IT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" name="Text Box 48">
              <a:extLst>
                <a:ext uri="{FF2B5EF4-FFF2-40B4-BE49-F238E27FC236}">
                  <a16:creationId xmlns:a16="http://schemas.microsoft.com/office/drawing/2014/main" id="{844B257B-953A-41A9-8FD7-08C8C7682F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1925" y="1965325"/>
              <a:ext cx="1435100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CH" altLang="de-DE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Zürich</a:t>
              </a:r>
              <a:endParaRPr kumimoji="0" lang="it-IT" alt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0" name="Oval 50">
              <a:extLst>
                <a:ext uri="{FF2B5EF4-FFF2-40B4-BE49-F238E27FC236}">
                  <a16:creationId xmlns:a16="http://schemas.microsoft.com/office/drawing/2014/main" id="{3AA98A7D-AC90-4AF7-9869-C674AF70D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4163" y="6083300"/>
              <a:ext cx="17145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1" name="Oval 51">
              <a:extLst>
                <a:ext uri="{FF2B5EF4-FFF2-40B4-BE49-F238E27FC236}">
                  <a16:creationId xmlns:a16="http://schemas.microsoft.com/office/drawing/2014/main" id="{C1F6CFE3-4230-47A4-8E5D-8D78B74CE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663" y="1989138"/>
              <a:ext cx="17145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2" name="Oval 52">
              <a:extLst>
                <a:ext uri="{FF2B5EF4-FFF2-40B4-BE49-F238E27FC236}">
                  <a16:creationId xmlns:a16="http://schemas.microsoft.com/office/drawing/2014/main" id="{791679A9-F319-4DD7-AF5F-630ADFC9E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563" y="2924175"/>
              <a:ext cx="17145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3" name="Oval 53">
              <a:extLst>
                <a:ext uri="{FF2B5EF4-FFF2-40B4-BE49-F238E27FC236}">
                  <a16:creationId xmlns:a16="http://schemas.microsoft.com/office/drawing/2014/main" id="{8754D4C6-34BA-4107-9BCB-6FC77B256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2636838"/>
              <a:ext cx="17145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4" name="Oval 54">
              <a:extLst>
                <a:ext uri="{FF2B5EF4-FFF2-40B4-BE49-F238E27FC236}">
                  <a16:creationId xmlns:a16="http://schemas.microsoft.com/office/drawing/2014/main" id="{BEA67A52-F9F9-4503-951F-A800564D6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138" y="3141663"/>
              <a:ext cx="17145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" name="Oval 55">
              <a:extLst>
                <a:ext uri="{FF2B5EF4-FFF2-40B4-BE49-F238E27FC236}">
                  <a16:creationId xmlns:a16="http://schemas.microsoft.com/office/drawing/2014/main" id="{1E307671-8AC2-4B0A-9907-522CBC437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375" y="4076700"/>
              <a:ext cx="17145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6" name="Text Box 56">
              <a:extLst>
                <a:ext uri="{FF2B5EF4-FFF2-40B4-BE49-F238E27FC236}">
                  <a16:creationId xmlns:a16="http://schemas.microsoft.com/office/drawing/2014/main" id="{7736C217-770A-4405-801E-2A82DE6BF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4300" y="1754188"/>
              <a:ext cx="1008063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CH" altLang="de-DE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Brugg</a:t>
              </a:r>
              <a:endParaRPr kumimoji="0" lang="it-IT" alt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7" name="Text Box 57">
              <a:extLst>
                <a:ext uri="{FF2B5EF4-FFF2-40B4-BE49-F238E27FC236}">
                  <a16:creationId xmlns:a16="http://schemas.microsoft.com/office/drawing/2014/main" id="{6CF8A12F-CB49-455A-B055-214C0DA0A3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575" y="2997200"/>
              <a:ext cx="863600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CH" altLang="de-DE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Bern</a:t>
              </a:r>
              <a:endParaRPr kumimoji="0" lang="it-IT" alt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8" name="Oval 58">
              <a:extLst>
                <a:ext uri="{FF2B5EF4-FFF2-40B4-BE49-F238E27FC236}">
                  <a16:creationId xmlns:a16="http://schemas.microsoft.com/office/drawing/2014/main" id="{08986B17-8991-4D72-A758-75973F2C4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9475" y="5649192"/>
              <a:ext cx="17145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9" name="Text Box 59">
              <a:extLst>
                <a:ext uri="{FF2B5EF4-FFF2-40B4-BE49-F238E27FC236}">
                  <a16:creationId xmlns:a16="http://schemas.microsoft.com/office/drawing/2014/main" id="{A4892988-DE44-4133-B003-EE033F06BE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450" y="3500438"/>
              <a:ext cx="1435100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CH" altLang="de-DE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Penthalaz</a:t>
              </a:r>
              <a:endParaRPr kumimoji="0" lang="it-IT" alt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0" name="Rectangle 5">
              <a:extLst>
                <a:ext uri="{FF2B5EF4-FFF2-40B4-BE49-F238E27FC236}">
                  <a16:creationId xmlns:a16="http://schemas.microsoft.com/office/drawing/2014/main" id="{CC3C85FA-C3EA-48E4-BA45-BE7A3A417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8000" y="6022975"/>
              <a:ext cx="258445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altLang="de-DE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Berufsfachschulen</a:t>
              </a:r>
            </a:p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altLang="de-DE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Qualifikationsverfahren LAP</a:t>
              </a:r>
            </a:p>
          </p:txBody>
        </p:sp>
        <p:sp>
          <p:nvSpPr>
            <p:cNvPr id="61" name="Text Box 42">
              <a:extLst>
                <a:ext uri="{FF2B5EF4-FFF2-40B4-BE49-F238E27FC236}">
                  <a16:creationId xmlns:a16="http://schemas.microsoft.com/office/drawing/2014/main" id="{31599E3C-4C15-4E23-B32C-28BCCC7E3B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2675" y="5446858"/>
              <a:ext cx="1435100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CH" alt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Mendrisio</a:t>
              </a:r>
              <a:endParaRPr kumimoji="0" lang="it-IT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2" name="Rectangle 5">
              <a:extLst>
                <a:ext uri="{FF2B5EF4-FFF2-40B4-BE49-F238E27FC236}">
                  <a16:creationId xmlns:a16="http://schemas.microsoft.com/office/drawing/2014/main" id="{3BD5FC7B-3F37-4A0D-BA01-A3615BA09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600" y="5762625"/>
              <a:ext cx="448786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altLang="de-DE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Überbetriebliche Kurse GEN und EN</a:t>
              </a:r>
            </a:p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altLang="de-DE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Überbetriebliche Kurse TEL </a:t>
              </a:r>
              <a:r>
                <a:rPr kumimoji="0" lang="de-CH" altLang="de-DE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(für gesamte CH)</a:t>
              </a:r>
            </a:p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altLang="de-DE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Überbetriebliche Kurse FL </a:t>
              </a:r>
              <a:r>
                <a:rPr kumimoji="0" lang="de-CH" altLang="de-DE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(für gesamte CH)</a:t>
              </a:r>
            </a:p>
          </p:txBody>
        </p:sp>
        <p:sp>
          <p:nvSpPr>
            <p:cNvPr id="63" name="Oval 28">
              <a:extLst>
                <a:ext uri="{FF2B5EF4-FFF2-40B4-BE49-F238E27FC236}">
                  <a16:creationId xmlns:a16="http://schemas.microsoft.com/office/drawing/2014/main" id="{77DBAC44-20E2-4643-8B0E-D783C3D70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800" y="6005513"/>
              <a:ext cx="171450" cy="152400"/>
            </a:xfrm>
            <a:prstGeom prst="ellipse">
              <a:avLst/>
            </a:prstGeom>
            <a:solidFill>
              <a:srgbClr val="FFCC66">
                <a:lumMod val="75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4" name="Oval 28">
              <a:extLst>
                <a:ext uri="{FF2B5EF4-FFF2-40B4-BE49-F238E27FC236}">
                  <a16:creationId xmlns:a16="http://schemas.microsoft.com/office/drawing/2014/main" id="{F3CC09AC-0E9E-4A15-95AB-BD2A6511C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738" y="2832100"/>
              <a:ext cx="171450" cy="152400"/>
            </a:xfrm>
            <a:prstGeom prst="ellipse">
              <a:avLst/>
            </a:prstGeom>
            <a:solidFill>
              <a:srgbClr val="FFCC66">
                <a:lumMod val="75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5" name="Oval 28">
              <a:extLst>
                <a:ext uri="{FF2B5EF4-FFF2-40B4-BE49-F238E27FC236}">
                  <a16:creationId xmlns:a16="http://schemas.microsoft.com/office/drawing/2014/main" id="{BA3195EC-41D2-4077-A3B3-C2D2E4B2D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975" y="6191250"/>
              <a:ext cx="171450" cy="152400"/>
            </a:xfrm>
            <a:prstGeom prst="ellipse">
              <a:avLst/>
            </a:prstGeom>
            <a:solidFill>
              <a:srgbClr val="FFE2B8">
                <a:lumMod val="25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6" name="Oval 28">
              <a:extLst>
                <a:ext uri="{FF2B5EF4-FFF2-40B4-BE49-F238E27FC236}">
                  <a16:creationId xmlns:a16="http://schemas.microsoft.com/office/drawing/2014/main" id="{B5CF3253-310E-48C4-9FAD-B5B5A0E2A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313" y="3179763"/>
              <a:ext cx="171450" cy="152400"/>
            </a:xfrm>
            <a:prstGeom prst="ellipse">
              <a:avLst/>
            </a:prstGeom>
            <a:solidFill>
              <a:srgbClr val="FFE2B8">
                <a:lumMod val="25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36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7" name="Text Box 57">
              <a:extLst>
                <a:ext uri="{FF2B5EF4-FFF2-40B4-BE49-F238E27FC236}">
                  <a16:creationId xmlns:a16="http://schemas.microsoft.com/office/drawing/2014/main" id="{44A80B5E-95CB-4131-A73F-2FF6E73A1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9338" y="3230563"/>
              <a:ext cx="9493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lnSpc>
                  <a:spcPts val="2200"/>
                </a:lnSpc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lnSpc>
                  <a:spcPts val="2200"/>
                </a:lnSpc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lnSpc>
                  <a:spcPts val="2200"/>
                </a:lnSpc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CH" altLang="de-DE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Muntelier</a:t>
              </a:r>
              <a:endParaRPr kumimoji="0" lang="it-IT" alt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A29C213-B818-40AB-93B3-7950421955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Berufspräsentation | Trägerschaft Berufsbildung Netzelektriker:in | 03.01.2023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79507A-11DC-4C00-AE89-1BC4F37AF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04A4D-2C97-47B6-99DF-E724B6349280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6592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758A33-1CB8-4DCC-A932-77FEA4437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1643"/>
            <a:ext cx="8784976" cy="1138138"/>
          </a:xfrm>
        </p:spPr>
        <p:txBody>
          <a:bodyPr>
            <a:norm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dunbar-tall"/>
              </a:rPr>
              <a:t>Qualifikationsverfahren (Lehrabschluss)</a:t>
            </a:r>
            <a:endParaRPr lang="de-CH" sz="2800" dirty="0">
              <a:solidFill>
                <a:srgbClr val="002060"/>
              </a:solidFill>
              <a:latin typeface="dunbar-tal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B1C28E-8A29-474C-BEFE-5C9B7C4A34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785225" cy="4637088"/>
          </a:xfrm>
        </p:spPr>
        <p:txBody>
          <a:bodyPr>
            <a:normAutofit fontScale="92500" lnSpcReduction="20000"/>
          </a:bodyPr>
          <a:lstStyle/>
          <a:p>
            <a:pPr marL="717550" indent="-717550">
              <a:buClr>
                <a:srgbClr val="002060"/>
              </a:buClr>
              <a:buFont typeface="Symbol" panose="05050102010706020507" pitchFamily="18" charset="2"/>
              <a:buChar char="®"/>
              <a:defRPr/>
            </a:pPr>
            <a:r>
              <a:rPr lang="de-CH" altLang="de-DE" sz="2400" b="1" dirty="0">
                <a:solidFill>
                  <a:srgbClr val="002060"/>
                </a:solidFill>
                <a:latin typeface="dunbar-tall"/>
              </a:rPr>
              <a:t>Zu diesem sind zugelassen:</a:t>
            </a:r>
            <a:endParaRPr lang="de-CH" altLang="de-DE" sz="2400" dirty="0">
              <a:solidFill>
                <a:srgbClr val="002060"/>
              </a:solidFill>
              <a:latin typeface="dunbar-tall"/>
            </a:endParaRPr>
          </a:p>
          <a:p>
            <a:pPr marL="1169988" indent="-452438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de-CH" altLang="de-DE" sz="2400" dirty="0">
                <a:solidFill>
                  <a:srgbClr val="002060"/>
                </a:solidFill>
                <a:latin typeface="dunbar-tall"/>
              </a:rPr>
              <a:t>Lernende nach 3-jähriger Lehrzeit</a:t>
            </a:r>
          </a:p>
          <a:p>
            <a:pPr marL="1169988" indent="-452438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de-CH" altLang="de-DE" sz="2400" dirty="0">
                <a:solidFill>
                  <a:srgbClr val="002060"/>
                </a:solidFill>
                <a:latin typeface="dunbar-tall"/>
              </a:rPr>
              <a:t>Personen nach 5-jähriger Praxis </a:t>
            </a:r>
            <a:br>
              <a:rPr lang="de-CH" altLang="de-DE" sz="2400" dirty="0">
                <a:solidFill>
                  <a:srgbClr val="002060"/>
                </a:solidFill>
                <a:latin typeface="dunbar-tall"/>
              </a:rPr>
            </a:br>
            <a:r>
              <a:rPr lang="de-CH" altLang="de-DE" sz="2400" dirty="0">
                <a:solidFill>
                  <a:srgbClr val="002060"/>
                </a:solidFill>
                <a:latin typeface="dunbar-tall"/>
              </a:rPr>
              <a:t>im Netz- und Anlagebau (BBG Art. 32) und glaubhaft macht, den Anforderungen des Qualifikationsverfahrens gewachsen zu sein.</a:t>
            </a:r>
          </a:p>
          <a:p>
            <a:pPr marL="717550" indent="0">
              <a:buClr>
                <a:srgbClr val="002060"/>
              </a:buClr>
              <a:buNone/>
              <a:defRPr/>
            </a:pPr>
            <a:endParaRPr lang="de-CH" altLang="de-DE" sz="2400" dirty="0">
              <a:solidFill>
                <a:srgbClr val="002060"/>
              </a:solidFill>
              <a:latin typeface="dunbar-tall"/>
            </a:endParaRPr>
          </a:p>
          <a:p>
            <a:pPr marL="717550" indent="-717550">
              <a:buClr>
                <a:srgbClr val="002060"/>
              </a:buClr>
              <a:buFont typeface="Symbol" panose="05050102010706020507" pitchFamily="18" charset="2"/>
              <a:buChar char="®"/>
              <a:defRPr/>
            </a:pPr>
            <a:r>
              <a:rPr lang="de-CH" altLang="de-DE" sz="2400" b="1" dirty="0">
                <a:solidFill>
                  <a:srgbClr val="002060"/>
                </a:solidFill>
                <a:latin typeface="dunbar-tall"/>
              </a:rPr>
              <a:t>Dauer: </a:t>
            </a:r>
          </a:p>
          <a:p>
            <a:pPr marL="1169988" indent="-452438">
              <a:buClr>
                <a:srgbClr val="002060"/>
              </a:buClr>
              <a:buFont typeface="Wingdings" panose="05000000000000000000" pitchFamily="2" charset="2"/>
              <a:buChar char="§"/>
              <a:tabLst>
                <a:tab pos="8524875" algn="r"/>
              </a:tabLst>
              <a:defRPr/>
            </a:pPr>
            <a:r>
              <a:rPr lang="de-CH" altLang="de-DE" sz="2400" dirty="0">
                <a:solidFill>
                  <a:srgbClr val="002060"/>
                </a:solidFill>
                <a:latin typeface="dunbar-tall"/>
              </a:rPr>
              <a:t>Praktische Arbeiten mit Vorgaben der Arbeiten (VPA)</a:t>
            </a:r>
            <a:br>
              <a:rPr lang="de-CH" altLang="de-DE" sz="2400" dirty="0">
                <a:solidFill>
                  <a:srgbClr val="002060"/>
                </a:solidFill>
                <a:latin typeface="dunbar-tall"/>
              </a:rPr>
            </a:br>
            <a:r>
              <a:rPr lang="de-CH" altLang="de-DE" sz="2400" dirty="0">
                <a:solidFill>
                  <a:srgbClr val="002060"/>
                </a:solidFill>
                <a:latin typeface="dunbar-tall"/>
              </a:rPr>
              <a:t>inkl. Fachgespräch 	  16 Stunden </a:t>
            </a:r>
          </a:p>
          <a:p>
            <a:pPr marL="1169988" indent="-452438">
              <a:buClr>
                <a:srgbClr val="002060"/>
              </a:buClr>
              <a:buFont typeface="Wingdings" panose="05000000000000000000" pitchFamily="2" charset="2"/>
              <a:buChar char="§"/>
              <a:tabLst>
                <a:tab pos="8524875" algn="r"/>
              </a:tabLst>
              <a:defRPr/>
            </a:pPr>
            <a:r>
              <a:rPr lang="de-CH" altLang="de-DE" sz="2400" dirty="0">
                <a:solidFill>
                  <a:srgbClr val="002060"/>
                </a:solidFill>
                <a:latin typeface="dunbar-tall"/>
              </a:rPr>
              <a:t>Allgemeinbildung (gemäss Verordnung des SBFI)</a:t>
            </a:r>
          </a:p>
          <a:p>
            <a:pPr marL="1169988" indent="-452438">
              <a:buClr>
                <a:srgbClr val="002060"/>
              </a:buClr>
              <a:buFont typeface="Symbol" panose="05050102010706020507" pitchFamily="18" charset="2"/>
              <a:buChar char="®"/>
              <a:defRPr/>
            </a:pPr>
            <a:endParaRPr lang="de-CH" altLang="de-DE" sz="2400" dirty="0">
              <a:solidFill>
                <a:srgbClr val="002060"/>
              </a:solidFill>
              <a:latin typeface="dunbar-tall"/>
            </a:endParaRPr>
          </a:p>
          <a:p>
            <a:pPr marL="717550" indent="-717550">
              <a:buClr>
                <a:srgbClr val="002060"/>
              </a:buClr>
              <a:buFont typeface="Symbol" panose="05050102010706020507" pitchFamily="18" charset="2"/>
              <a:buChar char="®"/>
              <a:defRPr/>
            </a:pPr>
            <a:r>
              <a:rPr lang="de-CH" altLang="de-DE" sz="2400" dirty="0">
                <a:solidFill>
                  <a:srgbClr val="002060"/>
                </a:solidFill>
                <a:latin typeface="dunbar-tall"/>
              </a:rPr>
              <a:t>Zur Schlussnote zählen zudem die </a:t>
            </a:r>
            <a:r>
              <a:rPr lang="de-CH" altLang="de-DE" sz="2400" b="1" dirty="0">
                <a:solidFill>
                  <a:srgbClr val="002060"/>
                </a:solidFill>
                <a:latin typeface="dunbar-tall"/>
              </a:rPr>
              <a:t>Erfahrungsnoten </a:t>
            </a:r>
          </a:p>
          <a:p>
            <a:pPr marL="1169988" indent="-452438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de-CH" altLang="de-DE" sz="2400" dirty="0">
                <a:solidFill>
                  <a:srgbClr val="002060"/>
                </a:solidFill>
                <a:latin typeface="dunbar-tall"/>
              </a:rPr>
              <a:t>aus dem Berufskundeunterricht der gesamten 3 Lehrjahre</a:t>
            </a:r>
          </a:p>
          <a:p>
            <a:pPr marL="1169988" indent="-452438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de-CH" altLang="de-DE" sz="2400" dirty="0">
                <a:solidFill>
                  <a:srgbClr val="002060"/>
                </a:solidFill>
                <a:latin typeface="dunbar-tall"/>
              </a:rPr>
              <a:t>aus den überbetrieblichen Kursen der </a:t>
            </a:r>
            <a:r>
              <a:rPr lang="de-CH" altLang="de-DE" sz="2400" dirty="0" err="1">
                <a:solidFill>
                  <a:srgbClr val="002060"/>
                </a:solidFill>
                <a:latin typeface="dunbar-tall"/>
              </a:rPr>
              <a:t>gesnaten</a:t>
            </a:r>
            <a:r>
              <a:rPr lang="de-CH" altLang="de-DE" sz="2400" dirty="0">
                <a:solidFill>
                  <a:srgbClr val="002060"/>
                </a:solidFill>
                <a:latin typeface="dunbar-tall"/>
              </a:rPr>
              <a:t> 3 Lehrjahre</a:t>
            </a:r>
            <a:endParaRPr lang="en-GB" altLang="de-DE" sz="2400" dirty="0">
              <a:solidFill>
                <a:srgbClr val="002060"/>
              </a:solidFill>
              <a:latin typeface="dunbar-tall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CC35CF3-BEC8-435A-A48E-914B4CBFAE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Berufspräsentation | Trägerschaft Berufsbildung Netzelektriker:in | 03.01.2023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FB74ED-E5FD-472D-AE6D-BC84A47A4C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04A4D-2C97-47B6-99DF-E724B6349280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7495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4574E3-DA7E-4C36-8422-9AE8C2C21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-71213"/>
            <a:ext cx="8784976" cy="864096"/>
          </a:xfrm>
        </p:spPr>
        <p:txBody>
          <a:bodyPr/>
          <a:lstStyle/>
          <a:p>
            <a:r>
              <a:rPr lang="de-DE" dirty="0">
                <a:solidFill>
                  <a:srgbClr val="002060"/>
                </a:solidFill>
                <a:latin typeface="dunbar-tall"/>
              </a:rPr>
              <a:t>Deine möglichen beruflichen Laufbahnen</a:t>
            </a:r>
            <a:endParaRPr lang="de-CH" dirty="0">
              <a:solidFill>
                <a:srgbClr val="002060"/>
              </a:solidFill>
              <a:latin typeface="dunbar-tal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7B3E955-1F12-47E4-82C6-C7C0A01DC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90" y="791210"/>
            <a:ext cx="7227902" cy="5657266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D5A863-D8FD-49D0-9A37-1070407E4B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Berufspräsentation | Trägerschaft Berufsbildung Netzelektriker:in | 03.01.2023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C35E8A-E389-4FE9-88E9-2F4646154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04A4D-2C97-47B6-99DF-E724B6349280}" type="slidenum">
              <a:rPr lang="de-CH" smtClean="0"/>
              <a:pPr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16485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9C30A-0994-464C-855B-DD895DA2C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90" y="260648"/>
            <a:ext cx="8784976" cy="1138138"/>
          </a:xfrm>
        </p:spPr>
        <p:txBody>
          <a:bodyPr>
            <a:norm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dunbar-tall"/>
              </a:rPr>
              <a:t>Wie weiter?</a:t>
            </a:r>
            <a:endParaRPr lang="de-CH" sz="2800" dirty="0">
              <a:solidFill>
                <a:srgbClr val="002060"/>
              </a:solidFill>
              <a:latin typeface="dunbar-tall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2997FC-07F4-456F-AB36-51B07EB76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391" y="1398786"/>
            <a:ext cx="8784976" cy="4637112"/>
          </a:xfrm>
        </p:spPr>
        <p:txBody>
          <a:bodyPr>
            <a:normAutofit/>
          </a:bodyPr>
          <a:lstStyle/>
          <a:p>
            <a:pPr marL="720725" indent="-720725">
              <a:spcBef>
                <a:spcPts val="0"/>
              </a:spcBef>
              <a:buFont typeface="Symbol" panose="05050102010706020507" pitchFamily="18" charset="2"/>
              <a:buChar char="®"/>
            </a:pPr>
            <a:r>
              <a:rPr lang="de-DE" sz="2400" b="1" dirty="0">
                <a:solidFill>
                  <a:srgbClr val="002060"/>
                </a:solidFill>
                <a:latin typeface="dunbar-tall"/>
              </a:rPr>
              <a:t>weitere Informationen</a:t>
            </a:r>
          </a:p>
          <a:p>
            <a:pPr marL="720725" lvl="1" indent="-720725">
              <a:spcBef>
                <a:spcPts val="0"/>
              </a:spcBef>
              <a:buNone/>
              <a:tabLst>
                <a:tab pos="3589338" algn="l"/>
              </a:tabLst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		</a:t>
            </a:r>
            <a:r>
              <a:rPr lang="de-DE" sz="2400" dirty="0">
                <a:solidFill>
                  <a:srgbClr val="002060"/>
                </a:solidFill>
                <a:latin typeface="dunbar-tall"/>
                <a:hlinkClick r:id="rId2"/>
              </a:rPr>
              <a:t>www.netzelektriker.ch</a:t>
            </a:r>
            <a:endParaRPr lang="de-DE" sz="2400" dirty="0">
              <a:solidFill>
                <a:srgbClr val="002060"/>
              </a:solidFill>
              <a:latin typeface="dunbar-tall"/>
            </a:endParaRPr>
          </a:p>
          <a:p>
            <a:pPr marL="720725" lvl="1" indent="-720725">
              <a:buNone/>
              <a:tabLst>
                <a:tab pos="1071563" algn="l"/>
                <a:tab pos="3589338" algn="l"/>
              </a:tabLst>
            </a:pPr>
            <a:endParaRPr lang="de-DE" sz="2400" b="1" dirty="0">
              <a:solidFill>
                <a:srgbClr val="002060"/>
              </a:solidFill>
              <a:latin typeface="dunbar-tall"/>
            </a:endParaRPr>
          </a:p>
          <a:p>
            <a:pPr marL="720725" lvl="1" indent="-720725">
              <a:buNone/>
              <a:tabLst>
                <a:tab pos="1071563" algn="l"/>
                <a:tab pos="3589338" algn="l"/>
              </a:tabLst>
            </a:pPr>
            <a:endParaRPr lang="de-DE" sz="2400" b="1" dirty="0">
              <a:solidFill>
                <a:srgbClr val="002060"/>
              </a:solidFill>
              <a:latin typeface="dunbar-tall"/>
            </a:endParaRPr>
          </a:p>
          <a:p>
            <a:pPr marL="720725" indent="-720725">
              <a:spcBef>
                <a:spcPts val="0"/>
              </a:spcBef>
              <a:buFont typeface="Symbol" panose="05050102010706020507" pitchFamily="18" charset="2"/>
              <a:buChar char="®"/>
            </a:pPr>
            <a:r>
              <a:rPr lang="de-DE" sz="2400" b="1" dirty="0">
                <a:solidFill>
                  <a:srgbClr val="002060"/>
                </a:solidFill>
                <a:latin typeface="dunbar-tall"/>
              </a:rPr>
              <a:t>Offene Lehrstellen</a:t>
            </a:r>
          </a:p>
          <a:p>
            <a:pPr marL="720725" lvl="1" indent="-720725">
              <a:spcBef>
                <a:spcPts val="0"/>
              </a:spcBef>
              <a:buNone/>
              <a:tabLst>
                <a:tab pos="3589338" algn="l"/>
              </a:tabLst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		</a:t>
            </a:r>
            <a:r>
              <a:rPr lang="de-DE" sz="2400" dirty="0">
                <a:solidFill>
                  <a:srgbClr val="002060"/>
                </a:solidFill>
                <a:latin typeface="dunbar-tall"/>
                <a:hlinkClick r:id="rId3"/>
              </a:rPr>
              <a:t>yousty.ch: Beruf Netzelektriker VSE</a:t>
            </a:r>
            <a:endParaRPr lang="de-DE" sz="2400" dirty="0">
              <a:solidFill>
                <a:srgbClr val="002060"/>
              </a:solidFill>
              <a:latin typeface="dunbar-tall"/>
            </a:endParaRPr>
          </a:p>
          <a:p>
            <a:pPr marL="720725" lvl="1" indent="-720725">
              <a:spcBef>
                <a:spcPts val="0"/>
              </a:spcBef>
              <a:buNone/>
              <a:tabLst>
                <a:tab pos="3589338" algn="l"/>
              </a:tabLst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		</a:t>
            </a:r>
            <a:r>
              <a:rPr lang="de-DE" sz="2400" dirty="0">
                <a:solidFill>
                  <a:srgbClr val="002060"/>
                </a:solidFill>
                <a:latin typeface="dunbar-tall"/>
                <a:hlinkClick r:id="rId4"/>
              </a:rPr>
              <a:t>Lehrstellennachweis LENA</a:t>
            </a:r>
            <a:endParaRPr lang="de-DE" sz="2400" dirty="0">
              <a:solidFill>
                <a:srgbClr val="002060"/>
              </a:solidFill>
              <a:latin typeface="dunbar-tall"/>
            </a:endParaRPr>
          </a:p>
          <a:p>
            <a:pPr marL="720725" lvl="1" indent="-720725">
              <a:buNone/>
              <a:tabLst>
                <a:tab pos="1071563" algn="l"/>
                <a:tab pos="3589338" algn="l"/>
              </a:tabLst>
            </a:pPr>
            <a:endParaRPr lang="de-DE" sz="2400" dirty="0">
              <a:solidFill>
                <a:srgbClr val="002060"/>
              </a:solidFill>
              <a:latin typeface="dunbar-tall"/>
            </a:endParaRPr>
          </a:p>
          <a:p>
            <a:pPr marL="720725" indent="-720725">
              <a:buFont typeface="Symbol" panose="05050102010706020507" pitchFamily="18" charset="2"/>
              <a:buChar char="®"/>
            </a:pPr>
            <a:endParaRPr lang="de-DE" sz="2400" b="1" dirty="0">
              <a:solidFill>
                <a:srgbClr val="002060"/>
              </a:solidFill>
              <a:latin typeface="dunbar-tall"/>
            </a:endParaRPr>
          </a:p>
          <a:p>
            <a:pPr marL="720725" indent="-720725">
              <a:spcBef>
                <a:spcPts val="0"/>
              </a:spcBef>
              <a:buFont typeface="Symbol" panose="05050102010706020507" pitchFamily="18" charset="2"/>
              <a:buChar char="®"/>
            </a:pPr>
            <a:r>
              <a:rPr lang="de-DE" sz="2400" b="1" dirty="0">
                <a:solidFill>
                  <a:srgbClr val="002060"/>
                </a:solidFill>
                <a:latin typeface="dunbar-tall"/>
              </a:rPr>
              <a:t>Schnupperlehren</a:t>
            </a:r>
          </a:p>
          <a:p>
            <a:pPr marL="720725" indent="-720725">
              <a:spcBef>
                <a:spcPts val="0"/>
              </a:spcBef>
              <a:buNone/>
              <a:tabLst>
                <a:tab pos="3582988" algn="l"/>
              </a:tabLst>
            </a:pPr>
            <a:r>
              <a:rPr lang="de-DE" sz="2400" b="1" dirty="0">
                <a:solidFill>
                  <a:srgbClr val="002060"/>
                </a:solidFill>
                <a:latin typeface="dunbar-tall"/>
              </a:rPr>
              <a:t>		</a:t>
            </a:r>
            <a:r>
              <a:rPr lang="de-DE" sz="2400" dirty="0">
                <a:solidFill>
                  <a:srgbClr val="002060"/>
                </a:solidFill>
                <a:latin typeface="dunbar-tall"/>
              </a:rPr>
              <a:t>Betriebe in deiner Umgebung</a:t>
            </a:r>
          </a:p>
          <a:p>
            <a:endParaRPr lang="de-DE" dirty="0">
              <a:solidFill>
                <a:srgbClr val="002060"/>
              </a:solidFill>
            </a:endParaRPr>
          </a:p>
          <a:p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35BC3C1-A8FB-4C0D-87D8-1CF9FDA347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Berufspräsentation | Trägerschaft Berufsbildung Netzelektriker:in | 03.01.2023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5162C1-ED6F-4E3B-AA93-BCDB6DA22B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04A4D-2C97-47B6-99DF-E724B6349280}" type="slidenum">
              <a:rPr lang="de-CH" smtClean="0"/>
              <a:pPr/>
              <a:t>18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32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114C54-C246-43F1-8572-1A474A6B46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Berufspräsentation | Trägerschaft Berufsbildung Netzelektriker:in | 03.01.2023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4FEE63-9457-4142-BA2B-FC37F299CB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04A4D-2C97-47B6-99DF-E724B6349280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F83C59E-AC2E-431D-B799-B43906C222F1}"/>
              </a:ext>
            </a:extLst>
          </p:cNvPr>
          <p:cNvSpPr/>
          <p:nvPr/>
        </p:nvSpPr>
        <p:spPr>
          <a:xfrm>
            <a:off x="1151112" y="1196752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2663" indent="-628650">
              <a:buClr>
                <a:srgbClr val="002060"/>
              </a:buClr>
              <a:buFont typeface="Symbol" panose="05050102010706020507" pitchFamily="18" charset="2"/>
              <a:buChar char="®"/>
            </a:pPr>
            <a:r>
              <a:rPr lang="de-DE" sz="3600" b="1" dirty="0">
                <a:solidFill>
                  <a:srgbClr val="002060"/>
                </a:solidFill>
                <a:latin typeface="dunbar-tall"/>
                <a:sym typeface="Wingdings" panose="05000000000000000000" pitchFamily="2" charset="2"/>
              </a:rPr>
              <a:t>3 Schwerpunkte</a:t>
            </a:r>
          </a:p>
          <a:p>
            <a:pPr marL="1839913" lvl="2" indent="-5715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rgbClr val="002060"/>
                </a:solidFill>
                <a:latin typeface="dunbar-tall"/>
                <a:sym typeface="Wingdings" panose="05000000000000000000" pitchFamily="2" charset="2"/>
              </a:rPr>
              <a:t>Energie</a:t>
            </a:r>
          </a:p>
          <a:p>
            <a:pPr marL="1839913" lvl="2" indent="-5715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rgbClr val="002060"/>
                </a:solidFill>
                <a:latin typeface="dunbar-tall"/>
                <a:sym typeface="Wingdings" panose="05000000000000000000" pitchFamily="2" charset="2"/>
              </a:rPr>
              <a:t>Fahrleitung</a:t>
            </a:r>
          </a:p>
          <a:p>
            <a:pPr marL="1839913" lvl="2" indent="-5715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rgbClr val="002060"/>
                </a:solidFill>
                <a:latin typeface="dunbar-tall"/>
                <a:sym typeface="Wingdings" panose="05000000000000000000" pitchFamily="2" charset="2"/>
              </a:rPr>
              <a:t>Telekommunikation</a:t>
            </a:r>
          </a:p>
          <a:p>
            <a:pPr marL="982663" indent="-628650">
              <a:buClr>
                <a:srgbClr val="002060"/>
              </a:buClr>
              <a:buFont typeface="Symbol" panose="05050102010706020507" pitchFamily="18" charset="2"/>
              <a:buChar char="®"/>
            </a:pPr>
            <a:endParaRPr lang="de-CH" sz="3600" dirty="0">
              <a:solidFill>
                <a:srgbClr val="002060"/>
              </a:solidFill>
              <a:latin typeface="dunbar-tall"/>
            </a:endParaRPr>
          </a:p>
          <a:p>
            <a:pPr marL="982663" indent="-628650">
              <a:buClr>
                <a:srgbClr val="002060"/>
              </a:buClr>
              <a:buFont typeface="Symbol" panose="05050102010706020507" pitchFamily="18" charset="2"/>
              <a:buChar char="®"/>
            </a:pPr>
            <a:r>
              <a:rPr lang="de-DE" sz="3600" b="1" dirty="0">
                <a:solidFill>
                  <a:srgbClr val="002060"/>
                </a:solidFill>
                <a:latin typeface="dunbar-tall"/>
              </a:rPr>
              <a:t>3 Jahre Lehrzeit</a:t>
            </a:r>
          </a:p>
          <a:p>
            <a:pPr marL="982663" indent="-628650">
              <a:buClr>
                <a:srgbClr val="002060"/>
              </a:buClr>
              <a:buFont typeface="Symbol" panose="05050102010706020507" pitchFamily="18" charset="2"/>
              <a:buChar char="®"/>
            </a:pPr>
            <a:endParaRPr lang="de-DE" sz="3600" dirty="0">
              <a:solidFill>
                <a:srgbClr val="002060"/>
              </a:solidFill>
              <a:latin typeface="dunbar-tall"/>
            </a:endParaRPr>
          </a:p>
          <a:p>
            <a:pPr marL="982663" indent="-628650">
              <a:buClr>
                <a:srgbClr val="002060"/>
              </a:buClr>
              <a:buFont typeface="Symbol" panose="05050102010706020507" pitchFamily="18" charset="2"/>
              <a:buChar char="®"/>
            </a:pPr>
            <a:r>
              <a:rPr lang="de-DE" sz="3600" b="1" dirty="0">
                <a:solidFill>
                  <a:srgbClr val="002060"/>
                </a:solidFill>
                <a:latin typeface="dunbar-tall"/>
              </a:rPr>
              <a:t>www.netzelektriker.ch</a:t>
            </a:r>
            <a:endParaRPr lang="de-CH" sz="3600" b="1" dirty="0">
              <a:solidFill>
                <a:srgbClr val="002060"/>
              </a:solidFill>
              <a:latin typeface="dunbar-tall"/>
            </a:endParaRPr>
          </a:p>
        </p:txBody>
      </p:sp>
    </p:spTree>
    <p:extLst>
      <p:ext uri="{BB962C8B-B14F-4D97-AF65-F5344CB8AC3E}">
        <p14:creationId xmlns:p14="http://schemas.microsoft.com/office/powerpoint/2010/main" val="77614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006DC-CE1E-4760-AC9E-17D32CC1B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4305300" algn="l"/>
              </a:tabLst>
            </a:pPr>
            <a:r>
              <a:rPr lang="de-DE" sz="2800" dirty="0">
                <a:solidFill>
                  <a:srgbClr val="002060"/>
                </a:solidFill>
                <a:latin typeface="dunbar-tall"/>
              </a:rPr>
              <a:t>Was macht </a:t>
            </a:r>
            <a:r>
              <a:rPr lang="de-DE" sz="2800" dirty="0" err="1">
                <a:solidFill>
                  <a:srgbClr val="002060"/>
                </a:solidFill>
                <a:latin typeface="dunbar-tall"/>
              </a:rPr>
              <a:t>ein:e</a:t>
            </a:r>
            <a:r>
              <a:rPr lang="de-DE" sz="2800" dirty="0">
                <a:solidFill>
                  <a:srgbClr val="002060"/>
                </a:solidFill>
                <a:latin typeface="dunbar-tall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dunbar-tall"/>
              </a:rPr>
              <a:t>Netzelektriker:in</a:t>
            </a:r>
            <a:r>
              <a:rPr lang="de-DE" sz="2800" dirty="0">
                <a:solidFill>
                  <a:srgbClr val="002060"/>
                </a:solidFill>
                <a:latin typeface="dunbar-tall"/>
              </a:rPr>
              <a:t> EFZ?</a:t>
            </a:r>
            <a:br>
              <a:rPr lang="de-DE" sz="2800" dirty="0">
                <a:solidFill>
                  <a:srgbClr val="002060"/>
                </a:solidFill>
                <a:latin typeface="dunbar-tall"/>
              </a:rPr>
            </a:br>
            <a:r>
              <a:rPr lang="de-DE" sz="1200" b="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Film Robin</a:t>
            </a:r>
            <a:r>
              <a:rPr lang="de-DE" sz="1200" b="0" dirty="0">
                <a:solidFill>
                  <a:srgbClr val="002060"/>
                </a:solidFill>
              </a:rPr>
              <a:t> </a:t>
            </a:r>
            <a:br>
              <a:rPr lang="de-DE" sz="1200" b="0" dirty="0">
                <a:solidFill>
                  <a:srgbClr val="002060"/>
                </a:solidFill>
              </a:rPr>
            </a:br>
            <a:endParaRPr lang="de-CH" sz="1200" b="0" dirty="0">
              <a:solidFill>
                <a:srgbClr val="00206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DBC67E-9A31-443B-A92A-C70BF0DDF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90934"/>
            <a:ext cx="8784976" cy="46371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dirty="0" err="1">
                <a:solidFill>
                  <a:srgbClr val="002060"/>
                </a:solidFill>
                <a:latin typeface="dunbar-tall"/>
              </a:rPr>
              <a:t>Netzelektriker:in</a:t>
            </a:r>
            <a:r>
              <a:rPr lang="de-DE" sz="2400" dirty="0">
                <a:solidFill>
                  <a:srgbClr val="002060"/>
                </a:solidFill>
                <a:latin typeface="dunbar-tall"/>
              </a:rPr>
              <a:t> vernetzt </a:t>
            </a:r>
          </a:p>
          <a:p>
            <a:pPr marL="1430338" lvl="2" indent="-630238">
              <a:buFont typeface="Symbol" panose="05050102010706020507" pitchFamily="18" charset="2"/>
              <a:buChar char=""/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Energie</a:t>
            </a:r>
          </a:p>
          <a:p>
            <a:pPr marL="1430338" lvl="2" indent="-630238">
              <a:buFont typeface="Symbol" panose="05050102010706020507" pitchFamily="18" charset="2"/>
              <a:buChar char=""/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Daten</a:t>
            </a:r>
          </a:p>
          <a:p>
            <a:pPr marL="1430338" lvl="2" indent="-630238">
              <a:buFont typeface="Symbol" panose="05050102010706020507" pitchFamily="18" charset="2"/>
              <a:buChar char=""/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Öffentlicher Verkehr</a:t>
            </a:r>
          </a:p>
          <a:p>
            <a:pPr marL="0" indent="0">
              <a:buNone/>
            </a:pPr>
            <a:endParaRPr lang="de-DE" sz="2800" dirty="0">
              <a:solidFill>
                <a:srgbClr val="002060"/>
              </a:solidFill>
              <a:latin typeface="dunbar-tall"/>
            </a:endParaRPr>
          </a:p>
          <a:p>
            <a:pPr marL="0" indent="0">
              <a:buNone/>
            </a:pPr>
            <a:r>
              <a:rPr lang="de-DE" sz="2400" dirty="0" err="1">
                <a:solidFill>
                  <a:srgbClr val="002060"/>
                </a:solidFill>
                <a:latin typeface="dunbar-tall"/>
              </a:rPr>
              <a:t>Netzelektriker:in</a:t>
            </a:r>
            <a:endParaRPr lang="de-DE" sz="2400" dirty="0">
              <a:solidFill>
                <a:srgbClr val="002060"/>
              </a:solidFill>
              <a:latin typeface="dunbar-tall"/>
            </a:endParaRPr>
          </a:p>
          <a:p>
            <a:pPr marL="1430338" lvl="2" indent="-630238">
              <a:buFont typeface="Symbol" panose="05050102010706020507" pitchFamily="18" charset="2"/>
              <a:buChar char=""/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bringt den Strom in dein Zuhause</a:t>
            </a:r>
          </a:p>
          <a:p>
            <a:pPr marL="1430338" lvl="2" indent="-630238">
              <a:buFont typeface="Symbol" panose="05050102010706020507" pitchFamily="18" charset="2"/>
              <a:buChar char=""/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hält die Verbindung zu deinen Freunden aufrecht</a:t>
            </a:r>
          </a:p>
          <a:p>
            <a:pPr marL="1430338" lvl="2" indent="-630238">
              <a:buFont typeface="Symbol" panose="05050102010706020507" pitchFamily="18" charset="2"/>
              <a:buChar char=""/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ermöglicht dir deine Lieblingsserie zu streamen </a:t>
            </a:r>
          </a:p>
          <a:p>
            <a:pPr marL="1430338" lvl="2" indent="-630238">
              <a:buFont typeface="Symbol" panose="05050102010706020507" pitchFamily="18" charset="2"/>
              <a:buChar char=""/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Bringt dich von Bern nach Zürich oder auch von Chur nach Bellinzona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FF8EAB-9708-4988-B1FC-4EF855EE2C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99792" y="6356350"/>
            <a:ext cx="5544616" cy="365125"/>
          </a:xfrm>
        </p:spPr>
        <p:txBody>
          <a:bodyPr/>
          <a:lstStyle/>
          <a:p>
            <a:r>
              <a:rPr lang="de-DE" dirty="0"/>
              <a:t>Berufspräsentation | Trägerschaft Berufsbildung </a:t>
            </a:r>
            <a:r>
              <a:rPr lang="de-DE" dirty="0" err="1"/>
              <a:t>Netzelektriker:in</a:t>
            </a:r>
            <a:r>
              <a:rPr lang="de-DE" dirty="0"/>
              <a:t> | 03.01.2023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85B4E4-5918-467D-84F5-5D55B324BB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04A4D-2C97-47B6-99DF-E724B6349280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595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E12C7-45CE-4803-A026-B2C254461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dunbar-tall"/>
              </a:rPr>
              <a:t>Was macht </a:t>
            </a:r>
            <a:r>
              <a:rPr lang="de-DE" sz="2800" dirty="0" err="1">
                <a:solidFill>
                  <a:srgbClr val="002060"/>
                </a:solidFill>
                <a:latin typeface="dunbar-tall"/>
              </a:rPr>
              <a:t>ein:e</a:t>
            </a:r>
            <a:r>
              <a:rPr lang="de-DE" sz="2800" dirty="0">
                <a:solidFill>
                  <a:srgbClr val="002060"/>
                </a:solidFill>
                <a:latin typeface="dunbar-tall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dunbar-tall"/>
              </a:rPr>
              <a:t>Netzelektriker:in</a:t>
            </a:r>
            <a:r>
              <a:rPr lang="de-DE" sz="2800" dirty="0">
                <a:solidFill>
                  <a:srgbClr val="002060"/>
                </a:solidFill>
                <a:latin typeface="dunbar-tall"/>
              </a:rPr>
              <a:t> EFZ?</a:t>
            </a:r>
            <a:br>
              <a:rPr lang="de-DE" sz="2800" dirty="0">
                <a:solidFill>
                  <a:srgbClr val="002060"/>
                </a:solidFill>
                <a:latin typeface="dunbar-tall"/>
              </a:rPr>
            </a:br>
            <a:r>
              <a:rPr lang="de-DE" sz="2800" dirty="0">
                <a:solidFill>
                  <a:srgbClr val="002060"/>
                </a:solidFill>
                <a:latin typeface="dunbar-tall"/>
              </a:rPr>
              <a:t>Schwerpunkt Telekommunikation …</a:t>
            </a:r>
            <a:endParaRPr lang="de-CH" sz="2800" dirty="0">
              <a:solidFill>
                <a:srgbClr val="002060"/>
              </a:solidFill>
              <a:latin typeface="dunbar-tall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B3498E-A8A6-48E2-80CC-13486E2B9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87" y="1672208"/>
            <a:ext cx="8784976" cy="4637112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34988" algn="l"/>
              </a:tabLst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…. 	arbeitet in Unternehmen, welche 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Kabel- und 	Freileitungsanlagen </a:t>
            </a:r>
            <a:r>
              <a:rPr lang="de-DE" sz="2400" dirty="0">
                <a:solidFill>
                  <a:srgbClr val="002060"/>
                </a:solidFill>
                <a:latin typeface="dunbar-tall"/>
              </a:rPr>
              <a:t>bauen</a:t>
            </a:r>
          </a:p>
          <a:p>
            <a:pPr marL="0" indent="0">
              <a:buNone/>
              <a:tabLst>
                <a:tab pos="534988" algn="l"/>
              </a:tabLst>
            </a:pPr>
            <a:endParaRPr lang="de-DE" sz="1200" dirty="0">
              <a:solidFill>
                <a:srgbClr val="002060"/>
              </a:solidFill>
              <a:latin typeface="dunbar-tall"/>
            </a:endParaRPr>
          </a:p>
          <a:p>
            <a:pPr marL="0" indent="0">
              <a:buNone/>
              <a:tabLst>
                <a:tab pos="534988" algn="l"/>
              </a:tabLst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…. 	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baut, kontrolliert und wartet </a:t>
            </a:r>
            <a:r>
              <a:rPr lang="de-DE" sz="2400" dirty="0">
                <a:solidFill>
                  <a:srgbClr val="002060"/>
                </a:solidFill>
                <a:latin typeface="dunbar-tall"/>
              </a:rPr>
              <a:t>Netzinfrastruktur für die </a:t>
            </a:r>
            <a:br>
              <a:rPr lang="de-DE" sz="2400" dirty="0">
                <a:solidFill>
                  <a:srgbClr val="002060"/>
                </a:solidFill>
                <a:latin typeface="dunbar-tall"/>
              </a:rPr>
            </a:br>
            <a:r>
              <a:rPr lang="de-DE" sz="2400" dirty="0">
                <a:solidFill>
                  <a:srgbClr val="002060"/>
                </a:solidFill>
                <a:latin typeface="dunbar-tall"/>
              </a:rPr>
              <a:t>	Telekommunikation und Datenaustausch</a:t>
            </a:r>
          </a:p>
          <a:p>
            <a:pPr marL="0" indent="0">
              <a:buNone/>
              <a:tabLst>
                <a:tab pos="534988" algn="l"/>
              </a:tabLst>
            </a:pPr>
            <a:endParaRPr lang="de-DE" sz="1200" dirty="0">
              <a:solidFill>
                <a:srgbClr val="002060"/>
              </a:solidFill>
              <a:latin typeface="dunbar-tall"/>
            </a:endParaRPr>
          </a:p>
          <a:p>
            <a:pPr marL="0" indent="0">
              <a:buNone/>
              <a:tabLst>
                <a:tab pos="534988" algn="l"/>
              </a:tabLst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…. 	ist in der 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Stadt</a:t>
            </a:r>
            <a:r>
              <a:rPr lang="de-DE" sz="2400" dirty="0">
                <a:solidFill>
                  <a:srgbClr val="002060"/>
                </a:solidFill>
                <a:latin typeface="dunbar-tall"/>
              </a:rPr>
              <a:t> wie auch </a:t>
            </a:r>
            <a:br>
              <a:rPr lang="de-DE" sz="2400" dirty="0">
                <a:solidFill>
                  <a:srgbClr val="002060"/>
                </a:solidFill>
                <a:latin typeface="dunbar-tall"/>
              </a:rPr>
            </a:br>
            <a:r>
              <a:rPr lang="de-DE" sz="2400" dirty="0">
                <a:solidFill>
                  <a:srgbClr val="002060"/>
                </a:solidFill>
                <a:latin typeface="dunbar-tall"/>
              </a:rPr>
              <a:t>	auf dem 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Land</a:t>
            </a:r>
            <a:r>
              <a:rPr lang="de-DE" sz="2400" dirty="0">
                <a:solidFill>
                  <a:srgbClr val="002060"/>
                </a:solidFill>
                <a:latin typeface="dunbar-tall"/>
              </a:rPr>
              <a:t> anzutreffen</a:t>
            </a:r>
          </a:p>
          <a:p>
            <a:pPr marL="0" indent="0">
              <a:buNone/>
              <a:tabLst>
                <a:tab pos="534988" algn="l"/>
              </a:tabLst>
            </a:pPr>
            <a:endParaRPr lang="de-DE" sz="1200" dirty="0">
              <a:solidFill>
                <a:srgbClr val="002060"/>
              </a:solidFill>
              <a:latin typeface="dunbar-tall"/>
            </a:endParaRPr>
          </a:p>
          <a:p>
            <a:pPr marL="0" indent="0">
              <a:buNone/>
              <a:tabLst>
                <a:tab pos="534988" algn="l"/>
              </a:tabLst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….	steiget in 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Schächte</a:t>
            </a:r>
            <a:r>
              <a:rPr lang="de-DE" sz="2400" dirty="0">
                <a:solidFill>
                  <a:srgbClr val="002060"/>
                </a:solidFill>
                <a:latin typeface="dunbar-tall"/>
              </a:rPr>
              <a:t> und </a:t>
            </a:r>
            <a:br>
              <a:rPr lang="de-DE" sz="2400" dirty="0">
                <a:solidFill>
                  <a:srgbClr val="002060"/>
                </a:solidFill>
                <a:latin typeface="dunbar-tall"/>
              </a:rPr>
            </a:br>
            <a:r>
              <a:rPr lang="de-DE" sz="2400" dirty="0">
                <a:solidFill>
                  <a:srgbClr val="002060"/>
                </a:solidFill>
                <a:latin typeface="dunbar-tall"/>
              </a:rPr>
              <a:t>	</a:t>
            </a:r>
            <a:r>
              <a:rPr lang="de-DE" sz="2400" dirty="0" err="1">
                <a:solidFill>
                  <a:srgbClr val="002060"/>
                </a:solidFill>
                <a:latin typeface="dunbar-tall"/>
              </a:rPr>
              <a:t>geniesst</a:t>
            </a:r>
            <a:r>
              <a:rPr lang="de-DE" sz="2400" dirty="0">
                <a:solidFill>
                  <a:srgbClr val="002060"/>
                </a:solidFill>
                <a:latin typeface="dunbar-tall"/>
              </a:rPr>
              <a:t> auch die </a:t>
            </a:r>
            <a:br>
              <a:rPr lang="de-DE" sz="2400" dirty="0">
                <a:solidFill>
                  <a:srgbClr val="002060"/>
                </a:solidFill>
                <a:latin typeface="dunbar-tall"/>
              </a:rPr>
            </a:br>
            <a:r>
              <a:rPr lang="de-DE" sz="2400" dirty="0">
                <a:solidFill>
                  <a:srgbClr val="002060"/>
                </a:solidFill>
                <a:latin typeface="dunbar-tall"/>
              </a:rPr>
              <a:t>	Weitsicht auf 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Masten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A271FE8-B943-45DD-BAAF-C77DF1959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813" y="3588191"/>
            <a:ext cx="4102964" cy="295072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0E6A90-66DA-4974-BA46-492AA30B53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66341" y="6356349"/>
            <a:ext cx="5688632" cy="365125"/>
          </a:xfrm>
        </p:spPr>
        <p:txBody>
          <a:bodyPr/>
          <a:lstStyle/>
          <a:p>
            <a:r>
              <a:rPr lang="de-DE"/>
              <a:t>Berufspräsentation | Trägerschaft Berufsbildung Netzelektriker:in | 03.01.2023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B8EA62-D7ED-4A78-9A4F-4B07435D8D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04A4D-2C97-47B6-99DF-E724B6349280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52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501AF-2DC3-4A26-95BC-2FBCA4749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dunbar-tall"/>
              </a:rPr>
              <a:t>Was macht </a:t>
            </a:r>
            <a:r>
              <a:rPr lang="de-DE" sz="2800" dirty="0" err="1">
                <a:solidFill>
                  <a:srgbClr val="002060"/>
                </a:solidFill>
                <a:latin typeface="dunbar-tall"/>
              </a:rPr>
              <a:t>ein:e</a:t>
            </a:r>
            <a:r>
              <a:rPr lang="de-DE" sz="2800" dirty="0">
                <a:solidFill>
                  <a:srgbClr val="002060"/>
                </a:solidFill>
                <a:latin typeface="dunbar-tall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dunbar-tall"/>
              </a:rPr>
              <a:t>Netzelektriker:in</a:t>
            </a:r>
            <a:r>
              <a:rPr lang="de-DE" sz="2800" dirty="0">
                <a:solidFill>
                  <a:srgbClr val="002060"/>
                </a:solidFill>
                <a:latin typeface="dunbar-tall"/>
              </a:rPr>
              <a:t> EFZ?</a:t>
            </a:r>
            <a:br>
              <a:rPr lang="de-DE" sz="2800" dirty="0">
                <a:solidFill>
                  <a:srgbClr val="002060"/>
                </a:solidFill>
                <a:latin typeface="dunbar-tall"/>
              </a:rPr>
            </a:br>
            <a:r>
              <a:rPr lang="de-DE" sz="2800" dirty="0">
                <a:solidFill>
                  <a:srgbClr val="002060"/>
                </a:solidFill>
                <a:latin typeface="dunbar-tall"/>
              </a:rPr>
              <a:t>Schwerpunkt Telekommunikation …</a:t>
            </a:r>
            <a:endParaRPr lang="de-CH" sz="2800" dirty="0">
              <a:latin typeface="dunbar-tall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BBE6FF-3114-44C5-A2D1-A92FA0CBC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680520"/>
          </a:xfrm>
        </p:spPr>
        <p:txBody>
          <a:bodyPr>
            <a:normAutofit/>
          </a:bodyPr>
          <a:lstStyle/>
          <a:p>
            <a:pPr marL="4489450" indent="0">
              <a:lnSpc>
                <a:spcPct val="110000"/>
              </a:lnSpc>
              <a:buNone/>
              <a:tabLst>
                <a:tab pos="534988" algn="l"/>
                <a:tab pos="4932363" algn="l"/>
              </a:tabLst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….	verlegen 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grobe Kabel</a:t>
            </a:r>
            <a:r>
              <a:rPr lang="de-DE" sz="2400" dirty="0">
                <a:solidFill>
                  <a:srgbClr val="002060"/>
                </a:solidFill>
                <a:latin typeface="dunbar-tall"/>
              </a:rPr>
              <a:t> und</a:t>
            </a:r>
            <a:br>
              <a:rPr lang="de-DE" sz="2400" dirty="0">
                <a:solidFill>
                  <a:srgbClr val="002060"/>
                </a:solidFill>
                <a:latin typeface="dunbar-tall"/>
              </a:rPr>
            </a:br>
            <a:r>
              <a:rPr lang="de-DE" sz="2400" dirty="0">
                <a:solidFill>
                  <a:srgbClr val="002060"/>
                </a:solidFill>
                <a:latin typeface="dunbar-tall"/>
              </a:rPr>
              <a:t>	konzentrieren sich auf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 		Glasfasern</a:t>
            </a:r>
          </a:p>
          <a:p>
            <a:pPr marL="4489450" indent="0">
              <a:lnSpc>
                <a:spcPct val="110000"/>
              </a:lnSpc>
              <a:buNone/>
              <a:tabLst>
                <a:tab pos="534988" algn="l"/>
                <a:tab pos="4660900" algn="l"/>
                <a:tab pos="4932363" algn="l"/>
              </a:tabLst>
            </a:pPr>
            <a:endParaRPr lang="de-DE" sz="1200" b="1" dirty="0">
              <a:solidFill>
                <a:srgbClr val="002060"/>
              </a:solidFill>
              <a:latin typeface="dunbar-tall"/>
            </a:endParaRPr>
          </a:p>
          <a:p>
            <a:pPr marL="4489450" indent="0">
              <a:lnSpc>
                <a:spcPct val="110000"/>
              </a:lnSpc>
              <a:buNone/>
              <a:tabLst>
                <a:tab pos="534988" algn="l"/>
                <a:tab pos="4932363" algn="l"/>
              </a:tabLst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…. 	spüren mit Köpfchen und</a:t>
            </a:r>
            <a:br>
              <a:rPr lang="de-DE" sz="2400" dirty="0">
                <a:solidFill>
                  <a:srgbClr val="002060"/>
                </a:solidFill>
                <a:latin typeface="dunbar-tall"/>
              </a:rPr>
            </a:br>
            <a:r>
              <a:rPr lang="de-DE" sz="2400" dirty="0">
                <a:solidFill>
                  <a:srgbClr val="002060"/>
                </a:solidFill>
                <a:latin typeface="dunbar-tall"/>
              </a:rPr>
              <a:t>	digitalen Hilfsmitteln 	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Störungen</a:t>
            </a:r>
            <a:r>
              <a:rPr lang="de-DE" sz="2400" dirty="0">
                <a:solidFill>
                  <a:srgbClr val="002060"/>
                </a:solidFill>
                <a:latin typeface="dunbar-tall"/>
              </a:rPr>
              <a:t> auf</a:t>
            </a:r>
          </a:p>
          <a:p>
            <a:pPr marL="3943350" indent="0">
              <a:lnSpc>
                <a:spcPct val="110000"/>
              </a:lnSpc>
              <a:buNone/>
              <a:tabLst>
                <a:tab pos="534988" algn="l"/>
              </a:tabLst>
            </a:pPr>
            <a:endParaRPr lang="de-DE" sz="1200" dirty="0">
              <a:solidFill>
                <a:srgbClr val="002060"/>
              </a:solidFill>
              <a:latin typeface="dunbar-tall"/>
            </a:endParaRPr>
          </a:p>
          <a:p>
            <a:pPr marL="0" indent="0">
              <a:lnSpc>
                <a:spcPct val="110000"/>
              </a:lnSpc>
              <a:buNone/>
              <a:tabLst>
                <a:tab pos="534988" algn="l"/>
              </a:tabLst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….	zur Behebung von 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Störungen</a:t>
            </a:r>
            <a:r>
              <a:rPr lang="de-DE" sz="2400" dirty="0">
                <a:solidFill>
                  <a:srgbClr val="002060"/>
                </a:solidFill>
                <a:latin typeface="dunbar-tall"/>
              </a:rPr>
              <a:t> laufen sie zu Hochform auf</a:t>
            </a:r>
          </a:p>
          <a:p>
            <a:pPr marL="0" indent="0">
              <a:lnSpc>
                <a:spcPct val="110000"/>
              </a:lnSpc>
              <a:buNone/>
              <a:tabLst>
                <a:tab pos="534988" algn="l"/>
              </a:tabLst>
            </a:pPr>
            <a:endParaRPr lang="de-DE" sz="1200" dirty="0">
              <a:solidFill>
                <a:srgbClr val="002060"/>
              </a:solidFill>
              <a:latin typeface="dunbar-tall"/>
            </a:endParaRPr>
          </a:p>
          <a:p>
            <a:pPr marL="0" indent="0">
              <a:lnSpc>
                <a:spcPct val="120000"/>
              </a:lnSpc>
              <a:buNone/>
              <a:tabLst>
                <a:tab pos="534988" algn="l"/>
              </a:tabLst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…. 	beherrschen 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Handwerkzeug</a:t>
            </a:r>
            <a:r>
              <a:rPr lang="de-DE" sz="2400" dirty="0">
                <a:solidFill>
                  <a:srgbClr val="002060"/>
                </a:solidFill>
                <a:latin typeface="dunbar-tall"/>
              </a:rPr>
              <a:t> wie auch </a:t>
            </a:r>
            <a:r>
              <a:rPr lang="de-DE" sz="2400" b="1" dirty="0" err="1">
                <a:solidFill>
                  <a:srgbClr val="002060"/>
                </a:solidFill>
                <a:latin typeface="dunbar-tall"/>
              </a:rPr>
              <a:t>grosse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 Maschinen </a:t>
            </a:r>
            <a:endParaRPr lang="de-CH" sz="2400" b="1" dirty="0">
              <a:solidFill>
                <a:srgbClr val="002060"/>
              </a:solidFill>
              <a:latin typeface="dunbar-tall"/>
            </a:endParaRPr>
          </a:p>
          <a:p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4DEA6BB-07B8-4DB1-B2A2-03AA72A68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05" y="1556792"/>
            <a:ext cx="4394003" cy="2952328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146CD7-1A1A-4377-88B4-B11080B1C4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Berufspräsentation | Trägerschaft Berufsbildung Netzelektriker:in | 03.01.2023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F07EDA-C876-4647-B1F3-A138851A36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04A4D-2C97-47B6-99DF-E724B6349280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1585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E12C7-45CE-4803-A026-B2C254461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dunbar-tall"/>
              </a:rPr>
              <a:t>Netzelektriker / Netzelektrikerin EFZ</a:t>
            </a:r>
            <a:br>
              <a:rPr lang="de-DE" sz="2800" dirty="0">
                <a:solidFill>
                  <a:srgbClr val="002060"/>
                </a:solidFill>
                <a:latin typeface="dunbar-tall"/>
              </a:rPr>
            </a:br>
            <a:r>
              <a:rPr lang="de-DE" sz="2800" dirty="0">
                <a:solidFill>
                  <a:srgbClr val="002060"/>
                </a:solidFill>
                <a:latin typeface="dunbar-tall"/>
              </a:rPr>
              <a:t>Schwerpunkt Energie</a:t>
            </a:r>
            <a:endParaRPr lang="de-CH" sz="2800" dirty="0">
              <a:solidFill>
                <a:srgbClr val="002060"/>
              </a:solidFill>
              <a:latin typeface="dunbar-tall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B3498E-A8A6-48E2-80CC-13486E2B9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tabLst>
                <a:tab pos="534988" algn="l"/>
              </a:tabLst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….</a:t>
            </a:r>
            <a:r>
              <a:rPr lang="de-DE" dirty="0">
                <a:solidFill>
                  <a:srgbClr val="002060"/>
                </a:solidFill>
                <a:latin typeface="dunbar-tall"/>
              </a:rPr>
              <a:t> 	</a:t>
            </a:r>
            <a:r>
              <a:rPr lang="de-DE" sz="2400" dirty="0">
                <a:solidFill>
                  <a:srgbClr val="002060"/>
                </a:solidFill>
                <a:latin typeface="dunbar-tall"/>
              </a:rPr>
              <a:t>arbeiten in Unternehmen, </a:t>
            </a:r>
            <a:br>
              <a:rPr lang="de-DE" sz="2400" dirty="0">
                <a:solidFill>
                  <a:srgbClr val="002060"/>
                </a:solidFill>
                <a:latin typeface="dunbar-tall"/>
              </a:rPr>
            </a:br>
            <a:r>
              <a:rPr lang="de-DE" sz="2400" dirty="0">
                <a:solidFill>
                  <a:srgbClr val="002060"/>
                </a:solidFill>
                <a:latin typeface="dunbar-tall"/>
              </a:rPr>
              <a:t>	die 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Elektrizität</a:t>
            </a:r>
            <a:r>
              <a:rPr lang="de-DE" sz="2400" dirty="0">
                <a:solidFill>
                  <a:srgbClr val="002060"/>
                </a:solidFill>
                <a:latin typeface="dunbar-tall"/>
              </a:rPr>
              <a:t> produzieren, </a:t>
            </a:r>
            <a:br>
              <a:rPr lang="de-DE" sz="2400" dirty="0">
                <a:solidFill>
                  <a:srgbClr val="002060"/>
                </a:solidFill>
                <a:latin typeface="dunbar-tall"/>
              </a:rPr>
            </a:br>
            <a:r>
              <a:rPr lang="de-DE" sz="2400" dirty="0">
                <a:solidFill>
                  <a:srgbClr val="002060"/>
                </a:solidFill>
                <a:latin typeface="dunbar-tall"/>
              </a:rPr>
              <a:t>	übertragen und 	verteilen </a:t>
            </a:r>
          </a:p>
          <a:p>
            <a:pPr marL="0" indent="0">
              <a:buNone/>
              <a:tabLst>
                <a:tab pos="534988" algn="l"/>
              </a:tabLst>
            </a:pPr>
            <a:endParaRPr lang="de-DE" sz="1200" dirty="0">
              <a:solidFill>
                <a:srgbClr val="002060"/>
              </a:solidFill>
              <a:latin typeface="dunbar-tall"/>
            </a:endParaRPr>
          </a:p>
          <a:p>
            <a:pPr marL="0" indent="0">
              <a:buNone/>
              <a:tabLst>
                <a:tab pos="534988" algn="l"/>
              </a:tabLst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…. 	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bauen, kontrollieren und </a:t>
            </a:r>
            <a:br>
              <a:rPr lang="de-DE" sz="2400" b="1" dirty="0">
                <a:solidFill>
                  <a:srgbClr val="002060"/>
                </a:solidFill>
                <a:latin typeface="dunbar-tall"/>
              </a:rPr>
            </a:br>
            <a:r>
              <a:rPr lang="de-DE" sz="2400" b="1" dirty="0">
                <a:solidFill>
                  <a:srgbClr val="002060"/>
                </a:solidFill>
                <a:latin typeface="dunbar-tall"/>
              </a:rPr>
              <a:t>	warten </a:t>
            </a:r>
            <a:r>
              <a:rPr lang="de-DE" sz="2400" dirty="0">
                <a:solidFill>
                  <a:srgbClr val="002060"/>
                </a:solidFill>
                <a:latin typeface="dunbar-tall"/>
              </a:rPr>
              <a:t>Anlagen zur Produktion, </a:t>
            </a:r>
            <a:br>
              <a:rPr lang="de-DE" sz="2400" dirty="0">
                <a:solidFill>
                  <a:srgbClr val="002060"/>
                </a:solidFill>
                <a:latin typeface="dunbar-tall"/>
              </a:rPr>
            </a:br>
            <a:r>
              <a:rPr lang="de-DE" sz="2400" dirty="0">
                <a:solidFill>
                  <a:srgbClr val="002060"/>
                </a:solidFill>
                <a:latin typeface="dunbar-tall"/>
              </a:rPr>
              <a:t>	Übertragung und Verteilung </a:t>
            </a:r>
            <a:br>
              <a:rPr lang="de-DE" sz="2400" dirty="0">
                <a:solidFill>
                  <a:srgbClr val="002060"/>
                </a:solidFill>
                <a:latin typeface="dunbar-tall"/>
              </a:rPr>
            </a:br>
            <a:r>
              <a:rPr lang="de-DE" sz="2400" dirty="0">
                <a:solidFill>
                  <a:srgbClr val="002060"/>
                </a:solidFill>
                <a:latin typeface="dunbar-tall"/>
              </a:rPr>
              <a:t>	von Elektrizität</a:t>
            </a:r>
          </a:p>
          <a:p>
            <a:pPr marL="0" indent="0">
              <a:buNone/>
              <a:tabLst>
                <a:tab pos="534988" algn="l"/>
              </a:tabLst>
            </a:pPr>
            <a:endParaRPr lang="de-DE" sz="1200" dirty="0">
              <a:solidFill>
                <a:srgbClr val="002060"/>
              </a:solidFill>
              <a:latin typeface="dunbar-tall"/>
            </a:endParaRPr>
          </a:p>
          <a:p>
            <a:pPr marL="0" indent="0">
              <a:buNone/>
              <a:tabLst>
                <a:tab pos="534988" algn="l"/>
              </a:tabLst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….	bauen, kontrollieren und warten Anlagen der 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öffentlichen 	Beleuchtung</a:t>
            </a:r>
          </a:p>
          <a:p>
            <a:pPr marL="0" indent="0">
              <a:buNone/>
              <a:tabLst>
                <a:tab pos="534988" algn="l"/>
              </a:tabLst>
            </a:pPr>
            <a:endParaRPr lang="de-DE" sz="1200" dirty="0">
              <a:solidFill>
                <a:srgbClr val="002060"/>
              </a:solidFill>
              <a:latin typeface="dunbar-tall"/>
            </a:endParaRPr>
          </a:p>
          <a:p>
            <a:pPr marL="0" indent="0">
              <a:lnSpc>
                <a:spcPct val="150000"/>
              </a:lnSpc>
              <a:buNone/>
              <a:tabLst>
                <a:tab pos="534988" algn="l"/>
              </a:tabLst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…. 	sind in der 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Stadt</a:t>
            </a:r>
            <a:r>
              <a:rPr lang="de-DE" sz="2400" dirty="0">
                <a:solidFill>
                  <a:srgbClr val="002060"/>
                </a:solidFill>
                <a:latin typeface="dunbar-tall"/>
              </a:rPr>
              <a:t> wie auch auf dem 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Land</a:t>
            </a:r>
            <a:r>
              <a:rPr lang="de-DE" sz="2400" dirty="0">
                <a:solidFill>
                  <a:srgbClr val="002060"/>
                </a:solidFill>
                <a:latin typeface="dunbar-tall"/>
              </a:rPr>
              <a:t> anzutreffen</a:t>
            </a:r>
          </a:p>
          <a:p>
            <a:pPr marL="0" indent="0">
              <a:lnSpc>
                <a:spcPct val="150000"/>
              </a:lnSpc>
              <a:buNone/>
              <a:tabLst>
                <a:tab pos="534988" algn="l"/>
              </a:tabLst>
            </a:pP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A1C4246-2BE9-403F-8431-8867945D1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568" y="1600200"/>
            <a:ext cx="3918228" cy="2620888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3D20C3A-F7B6-49D3-AA24-537E205EC0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Berufspräsentation | Trägerschaft Berufsbildung Netzelektriker:in | 03.01.2023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4CC868-8AD0-4F7B-A711-94543225BA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04A4D-2C97-47B6-99DF-E724B6349280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904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E12C7-45CE-4803-A026-B2C254461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dunbar-tall"/>
              </a:rPr>
              <a:t>Netzelektriker / Netzelektrikerin EFZ</a:t>
            </a:r>
            <a:br>
              <a:rPr lang="de-DE" sz="2800" dirty="0">
                <a:solidFill>
                  <a:srgbClr val="002060"/>
                </a:solidFill>
                <a:latin typeface="dunbar-tall"/>
              </a:rPr>
            </a:br>
            <a:r>
              <a:rPr lang="de-DE" sz="2800" dirty="0">
                <a:solidFill>
                  <a:srgbClr val="002060"/>
                </a:solidFill>
                <a:latin typeface="dunbar-tall"/>
              </a:rPr>
              <a:t>Schwerpunkt Energie</a:t>
            </a:r>
            <a:endParaRPr lang="de-CH" sz="2800" dirty="0">
              <a:solidFill>
                <a:srgbClr val="002060"/>
              </a:solidFill>
              <a:latin typeface="dunbar-tall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B3498E-A8A6-48E2-80CC-13486E2B9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534988" algn="l"/>
              </a:tabLst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….	steigen in 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Schächte</a:t>
            </a:r>
            <a:r>
              <a:rPr lang="de-DE" sz="2400" dirty="0">
                <a:solidFill>
                  <a:srgbClr val="002060"/>
                </a:solidFill>
                <a:latin typeface="dunbar-tall"/>
              </a:rPr>
              <a:t> und </a:t>
            </a:r>
            <a:r>
              <a:rPr lang="de-DE" sz="2400" dirty="0" err="1">
                <a:solidFill>
                  <a:srgbClr val="002060"/>
                </a:solidFill>
                <a:latin typeface="dunbar-tall"/>
              </a:rPr>
              <a:t>geniessen</a:t>
            </a:r>
            <a:r>
              <a:rPr lang="de-DE" sz="2400" dirty="0">
                <a:solidFill>
                  <a:srgbClr val="002060"/>
                </a:solidFill>
                <a:latin typeface="dunbar-tall"/>
              </a:rPr>
              <a:t> auch die Weitsicht auf</a:t>
            </a:r>
            <a:br>
              <a:rPr lang="de-DE" sz="2400" dirty="0">
                <a:solidFill>
                  <a:srgbClr val="002060"/>
                </a:solidFill>
                <a:latin typeface="dunbar-tall"/>
              </a:rPr>
            </a:br>
            <a:r>
              <a:rPr lang="de-DE" sz="2400" dirty="0">
                <a:solidFill>
                  <a:srgbClr val="002060"/>
                </a:solidFill>
                <a:latin typeface="dunbar-tall"/>
              </a:rPr>
              <a:t>	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Masten</a:t>
            </a:r>
          </a:p>
          <a:p>
            <a:pPr marL="0" indent="0">
              <a:buNone/>
              <a:tabLst>
                <a:tab pos="534988" algn="l"/>
              </a:tabLst>
            </a:pPr>
            <a:endParaRPr lang="de-DE" sz="1200" b="1" dirty="0">
              <a:solidFill>
                <a:srgbClr val="002060"/>
              </a:solidFill>
              <a:latin typeface="dunbar-tall"/>
            </a:endParaRPr>
          </a:p>
          <a:p>
            <a:pPr marL="0" indent="0">
              <a:lnSpc>
                <a:spcPct val="150000"/>
              </a:lnSpc>
              <a:buNone/>
              <a:tabLst>
                <a:tab pos="534988" algn="l"/>
              </a:tabLst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…. 	verlegen 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grobe Kabel </a:t>
            </a:r>
            <a:r>
              <a:rPr lang="de-DE" sz="2400" dirty="0">
                <a:solidFill>
                  <a:srgbClr val="002060"/>
                </a:solidFill>
                <a:latin typeface="dunbar-tall"/>
              </a:rPr>
              <a:t>und </a:t>
            </a:r>
            <a:r>
              <a:rPr lang="de-DE" sz="2400" dirty="0" err="1">
                <a:solidFill>
                  <a:srgbClr val="002060"/>
                </a:solidFill>
                <a:latin typeface="dunbar-tall"/>
              </a:rPr>
              <a:t>schliessen</a:t>
            </a:r>
            <a:r>
              <a:rPr lang="de-DE" sz="2400" dirty="0">
                <a:solidFill>
                  <a:srgbClr val="002060"/>
                </a:solidFill>
                <a:latin typeface="dunbar-tall"/>
              </a:rPr>
              <a:t> diese auch an </a:t>
            </a:r>
          </a:p>
          <a:p>
            <a:pPr marL="0" indent="0">
              <a:lnSpc>
                <a:spcPct val="150000"/>
              </a:lnSpc>
              <a:buNone/>
              <a:tabLst>
                <a:tab pos="534988" algn="l"/>
              </a:tabLst>
            </a:pPr>
            <a:endParaRPr lang="de-DE" sz="1200" dirty="0">
              <a:solidFill>
                <a:srgbClr val="002060"/>
              </a:solidFill>
              <a:latin typeface="dunbar-tall"/>
            </a:endParaRPr>
          </a:p>
          <a:p>
            <a:pPr marL="4395788" indent="0">
              <a:buNone/>
              <a:tabLst>
                <a:tab pos="534988" algn="l"/>
                <a:tab pos="4840288" algn="l"/>
              </a:tabLst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….	zur Behebung von 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Störungen</a:t>
            </a:r>
            <a:br>
              <a:rPr lang="de-DE" sz="2400" dirty="0">
                <a:solidFill>
                  <a:srgbClr val="002060"/>
                </a:solidFill>
                <a:latin typeface="dunbar-tall"/>
              </a:rPr>
            </a:br>
            <a:r>
              <a:rPr lang="de-DE" sz="2400" dirty="0">
                <a:solidFill>
                  <a:srgbClr val="002060"/>
                </a:solidFill>
                <a:latin typeface="dunbar-tall"/>
              </a:rPr>
              <a:t>	laufen sie zur Hochform auf</a:t>
            </a:r>
          </a:p>
          <a:p>
            <a:pPr marL="4395788" indent="0">
              <a:buNone/>
              <a:tabLst>
                <a:tab pos="534988" algn="l"/>
                <a:tab pos="4840288" algn="l"/>
              </a:tabLst>
            </a:pPr>
            <a:endParaRPr lang="de-DE" sz="1200" dirty="0">
              <a:solidFill>
                <a:srgbClr val="002060"/>
              </a:solidFill>
              <a:latin typeface="dunbar-tall"/>
            </a:endParaRPr>
          </a:p>
          <a:p>
            <a:pPr marL="4395788" indent="0">
              <a:buNone/>
              <a:tabLst>
                <a:tab pos="534988" algn="l"/>
                <a:tab pos="4840288" algn="l"/>
              </a:tabLst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…. 	beherrschen 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Handwerkzeug</a:t>
            </a:r>
            <a:br>
              <a:rPr lang="de-DE" sz="2400" b="1" dirty="0">
                <a:solidFill>
                  <a:srgbClr val="002060"/>
                </a:solidFill>
                <a:latin typeface="dunbar-tall"/>
              </a:rPr>
            </a:br>
            <a:r>
              <a:rPr lang="de-DE" sz="2400" b="1" dirty="0">
                <a:solidFill>
                  <a:srgbClr val="002060"/>
                </a:solidFill>
                <a:latin typeface="dunbar-tall"/>
              </a:rPr>
              <a:t>	</a:t>
            </a:r>
            <a:r>
              <a:rPr lang="de-DE" sz="2400" dirty="0">
                <a:solidFill>
                  <a:srgbClr val="002060"/>
                </a:solidFill>
                <a:latin typeface="dunbar-tall"/>
              </a:rPr>
              <a:t>wie auch </a:t>
            </a:r>
            <a:r>
              <a:rPr lang="de-DE" sz="2400" b="1" dirty="0" err="1">
                <a:solidFill>
                  <a:srgbClr val="002060"/>
                </a:solidFill>
                <a:latin typeface="dunbar-tall"/>
              </a:rPr>
              <a:t>grosse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 Maschinen </a:t>
            </a:r>
            <a:endParaRPr lang="de-CH" sz="2400" b="1" dirty="0">
              <a:solidFill>
                <a:srgbClr val="002060"/>
              </a:solidFill>
              <a:latin typeface="dunbar-tall"/>
            </a:endParaRP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BD95D25-AF2A-40E3-B230-11B99B798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76968"/>
            <a:ext cx="4104456" cy="2760344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86F32A-F919-4624-B156-EB09EC78C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Berufspräsentation | Trägerschaft Berufsbildung Netzelektriker:in | 03.01.2023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CAE6C0-6E1F-4737-BCD2-0E5E4A63FF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04A4D-2C97-47B6-99DF-E724B6349280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3275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E12C7-45CE-4803-A026-B2C254461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dunbar-tall"/>
              </a:rPr>
              <a:t>Netzelektriker / Netzelektrikerin EFZ</a:t>
            </a:r>
            <a:br>
              <a:rPr lang="de-DE" sz="2800" dirty="0">
                <a:solidFill>
                  <a:srgbClr val="002060"/>
                </a:solidFill>
                <a:latin typeface="dunbar-tall"/>
              </a:rPr>
            </a:br>
            <a:r>
              <a:rPr lang="de-DE" sz="2800" dirty="0">
                <a:solidFill>
                  <a:srgbClr val="002060"/>
                </a:solidFill>
                <a:latin typeface="dunbar-tall"/>
              </a:rPr>
              <a:t>Schwerpunkt Fahrleitungen</a:t>
            </a:r>
            <a:endParaRPr lang="de-CH" sz="2800" dirty="0">
              <a:solidFill>
                <a:srgbClr val="002060"/>
              </a:solidFill>
              <a:latin typeface="dunbar-tall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B3498E-A8A6-48E2-80CC-13486E2B9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82453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60363" algn="l"/>
              </a:tabLst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…. 	arbeiten in Unternehmen des </a:t>
            </a:r>
            <a:br>
              <a:rPr lang="de-DE" sz="2400" dirty="0">
                <a:solidFill>
                  <a:srgbClr val="002060"/>
                </a:solidFill>
                <a:latin typeface="dunbar-tall"/>
              </a:rPr>
            </a:br>
            <a:r>
              <a:rPr lang="de-DE" sz="2400" dirty="0">
                <a:solidFill>
                  <a:srgbClr val="002060"/>
                </a:solidFill>
                <a:latin typeface="dunbar-tall"/>
              </a:rPr>
              <a:t>	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öffentlichen Verkehrs</a:t>
            </a:r>
          </a:p>
          <a:p>
            <a:pPr marL="0" indent="0">
              <a:buNone/>
              <a:tabLst>
                <a:tab pos="360363" algn="l"/>
              </a:tabLst>
            </a:pPr>
            <a:endParaRPr lang="de-DE" sz="2400" dirty="0">
              <a:solidFill>
                <a:srgbClr val="002060"/>
              </a:solidFill>
              <a:latin typeface="dunbar-tall"/>
            </a:endParaRPr>
          </a:p>
          <a:p>
            <a:pPr marL="0" indent="0">
              <a:spcBef>
                <a:spcPts val="600"/>
              </a:spcBef>
              <a:buNone/>
              <a:tabLst>
                <a:tab pos="360363" algn="l"/>
              </a:tabLst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…. 	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bauen, kontrollieren und </a:t>
            </a:r>
            <a:br>
              <a:rPr lang="de-DE" sz="2400" b="1" dirty="0">
                <a:solidFill>
                  <a:srgbClr val="002060"/>
                </a:solidFill>
                <a:latin typeface="dunbar-tall"/>
              </a:rPr>
            </a:br>
            <a:r>
              <a:rPr lang="de-DE" sz="2400" b="1" dirty="0">
                <a:solidFill>
                  <a:srgbClr val="002060"/>
                </a:solidFill>
                <a:latin typeface="dunbar-tall"/>
              </a:rPr>
              <a:t>	warten </a:t>
            </a:r>
            <a:r>
              <a:rPr lang="de-DE" sz="2400" dirty="0">
                <a:solidFill>
                  <a:srgbClr val="002060"/>
                </a:solidFill>
                <a:latin typeface="dunbar-tall"/>
              </a:rPr>
              <a:t>Anlagen, Übertragung </a:t>
            </a:r>
            <a:br>
              <a:rPr lang="de-DE" sz="2400" dirty="0">
                <a:solidFill>
                  <a:srgbClr val="002060"/>
                </a:solidFill>
                <a:latin typeface="dunbar-tall"/>
              </a:rPr>
            </a:br>
            <a:r>
              <a:rPr lang="de-DE" sz="2400" dirty="0">
                <a:solidFill>
                  <a:srgbClr val="002060"/>
                </a:solidFill>
                <a:latin typeface="dunbar-tall"/>
              </a:rPr>
              <a:t>	und Verteilung von Fahrstrom</a:t>
            </a:r>
          </a:p>
          <a:p>
            <a:pPr marL="0" indent="0">
              <a:spcBef>
                <a:spcPts val="600"/>
              </a:spcBef>
              <a:buNone/>
              <a:tabLst>
                <a:tab pos="360363" algn="l"/>
              </a:tabLst>
            </a:pPr>
            <a:endParaRPr lang="de-DE" sz="2400" dirty="0">
              <a:solidFill>
                <a:srgbClr val="002060"/>
              </a:solidFill>
              <a:latin typeface="dunbar-tall"/>
            </a:endParaRPr>
          </a:p>
          <a:p>
            <a:pPr marL="0" indent="0">
              <a:spcBef>
                <a:spcPts val="600"/>
              </a:spcBef>
              <a:buNone/>
              <a:tabLst>
                <a:tab pos="360363" algn="l"/>
              </a:tabLst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…. 	sind in der 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Stadt</a:t>
            </a:r>
            <a:r>
              <a:rPr lang="de-DE" sz="2400" dirty="0">
                <a:solidFill>
                  <a:srgbClr val="002060"/>
                </a:solidFill>
                <a:latin typeface="dunbar-tall"/>
              </a:rPr>
              <a:t> wie auch auf </a:t>
            </a:r>
            <a:br>
              <a:rPr lang="de-DE" sz="2400" dirty="0">
                <a:solidFill>
                  <a:srgbClr val="002060"/>
                </a:solidFill>
                <a:latin typeface="dunbar-tall"/>
              </a:rPr>
            </a:br>
            <a:r>
              <a:rPr lang="de-DE" sz="2400" dirty="0">
                <a:solidFill>
                  <a:srgbClr val="002060"/>
                </a:solidFill>
                <a:latin typeface="dunbar-tall"/>
              </a:rPr>
              <a:t>	dem 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Land</a:t>
            </a:r>
            <a:r>
              <a:rPr lang="de-DE" sz="2400" dirty="0">
                <a:solidFill>
                  <a:srgbClr val="002060"/>
                </a:solidFill>
                <a:latin typeface="dunbar-tall"/>
              </a:rPr>
              <a:t> anzutreffen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  <a:tabLst>
                <a:tab pos="360363" algn="l"/>
              </a:tabLst>
            </a:pPr>
            <a:r>
              <a:rPr lang="de-DE" sz="2400" dirty="0">
                <a:solidFill>
                  <a:srgbClr val="002060"/>
                </a:solidFill>
                <a:latin typeface="dunbar-tall"/>
              </a:rPr>
              <a:t>….	sind häufig in der 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Nacht</a:t>
            </a:r>
            <a:r>
              <a:rPr lang="de-DE" sz="2400" dirty="0">
                <a:solidFill>
                  <a:srgbClr val="002060"/>
                </a:solidFill>
                <a:latin typeface="dunbar-tall"/>
              </a:rPr>
              <a:t> und auch am </a:t>
            </a:r>
            <a:r>
              <a:rPr lang="de-DE" sz="2400" b="1" dirty="0">
                <a:solidFill>
                  <a:srgbClr val="002060"/>
                </a:solidFill>
                <a:latin typeface="dunbar-tall"/>
              </a:rPr>
              <a:t>Wochenende</a:t>
            </a:r>
            <a:r>
              <a:rPr lang="de-DE" sz="2400" dirty="0">
                <a:solidFill>
                  <a:srgbClr val="002060"/>
                </a:solidFill>
                <a:latin typeface="dunbar-tall"/>
              </a:rPr>
              <a:t> aktiv </a:t>
            </a:r>
          </a:p>
          <a:p>
            <a:pPr marL="0" indent="0">
              <a:spcBef>
                <a:spcPts val="600"/>
              </a:spcBef>
              <a:buNone/>
              <a:tabLst>
                <a:tab pos="534988" algn="l"/>
              </a:tabLst>
            </a:pPr>
            <a:endParaRPr lang="de-DE" sz="2600" dirty="0">
              <a:solidFill>
                <a:srgbClr val="00206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F530EF7-94AE-4035-A706-BD88D9D9C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639669"/>
            <a:ext cx="3603048" cy="3578662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2E519D-6113-4856-98D9-CB2FC8DA04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Berufspräsentation | Trägerschaft Berufsbildung Netzelektriker:in | 03.01.2023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856B55-F9F1-4DA6-9A67-027A1EAED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04A4D-2C97-47B6-99DF-E724B6349280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5747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E12C7-45CE-4803-A026-B2C254461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dunbar-tall"/>
              </a:rPr>
              <a:t>Netzelektriker / Netzelektrikerin EFZ</a:t>
            </a:r>
            <a:br>
              <a:rPr lang="de-DE" sz="2800" dirty="0">
                <a:solidFill>
                  <a:srgbClr val="002060"/>
                </a:solidFill>
                <a:latin typeface="dunbar-tall"/>
              </a:rPr>
            </a:br>
            <a:r>
              <a:rPr lang="de-DE" sz="2800" dirty="0">
                <a:solidFill>
                  <a:srgbClr val="002060"/>
                </a:solidFill>
                <a:latin typeface="dunbar-tall"/>
              </a:rPr>
              <a:t>Schwerpunkt Fahrleitungen</a:t>
            </a:r>
            <a:endParaRPr lang="de-CH" sz="2800" dirty="0">
              <a:solidFill>
                <a:srgbClr val="002060"/>
              </a:solidFill>
              <a:latin typeface="dunbar-tall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B3498E-A8A6-48E2-80CC-13486E2B9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62" y="1340768"/>
            <a:ext cx="8784976" cy="453650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442913" algn="l"/>
              </a:tabLst>
            </a:pPr>
            <a:r>
              <a:rPr lang="de-DE" sz="9600" dirty="0">
                <a:solidFill>
                  <a:srgbClr val="002060"/>
                </a:solidFill>
                <a:latin typeface="dunbar-tall"/>
              </a:rPr>
              <a:t>….	fühlen sich dort, wo sich </a:t>
            </a:r>
            <a:r>
              <a:rPr lang="de-DE" sz="9600" b="1" dirty="0">
                <a:solidFill>
                  <a:srgbClr val="002060"/>
                </a:solidFill>
                <a:latin typeface="dunbar-tall"/>
              </a:rPr>
              <a:t>Geleise</a:t>
            </a:r>
            <a:r>
              <a:rPr lang="de-DE" sz="9600" dirty="0">
                <a:solidFill>
                  <a:srgbClr val="002060"/>
                </a:solidFill>
                <a:latin typeface="dunbar-tall"/>
              </a:rPr>
              <a:t> oder </a:t>
            </a:r>
            <a:r>
              <a:rPr lang="de-DE" sz="9600" b="1" dirty="0" err="1">
                <a:solidFill>
                  <a:srgbClr val="002060"/>
                </a:solidFill>
                <a:latin typeface="dunbar-tall"/>
              </a:rPr>
              <a:t>Strassen</a:t>
            </a:r>
            <a:r>
              <a:rPr lang="de-DE" sz="9600" dirty="0">
                <a:solidFill>
                  <a:srgbClr val="002060"/>
                </a:solidFill>
                <a:latin typeface="dunbar-tall"/>
              </a:rPr>
              <a:t> befinden</a:t>
            </a:r>
            <a:br>
              <a:rPr lang="de-DE" sz="9600" dirty="0">
                <a:solidFill>
                  <a:srgbClr val="002060"/>
                </a:solidFill>
                <a:latin typeface="dunbar-tall"/>
              </a:rPr>
            </a:br>
            <a:r>
              <a:rPr lang="de-DE" sz="9600" dirty="0">
                <a:solidFill>
                  <a:srgbClr val="002060"/>
                </a:solidFill>
                <a:latin typeface="dunbar-tall"/>
              </a:rPr>
              <a:t>	zu Hause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442913" algn="l"/>
              </a:tabLst>
            </a:pPr>
            <a:endParaRPr lang="de-DE" sz="4800" dirty="0">
              <a:solidFill>
                <a:srgbClr val="002060"/>
              </a:solidFill>
              <a:latin typeface="dunbar-tal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442913" algn="l"/>
              </a:tabLst>
            </a:pPr>
            <a:r>
              <a:rPr lang="de-DE" sz="9600" dirty="0">
                <a:solidFill>
                  <a:srgbClr val="002060"/>
                </a:solidFill>
                <a:latin typeface="dunbar-tall"/>
              </a:rPr>
              <a:t>…. 	fürchten weder die Arbeit in </a:t>
            </a:r>
            <a:r>
              <a:rPr lang="de-DE" sz="9600" b="1" dirty="0">
                <a:solidFill>
                  <a:srgbClr val="002060"/>
                </a:solidFill>
                <a:latin typeface="dunbar-tall"/>
              </a:rPr>
              <a:t>Tunneln</a:t>
            </a:r>
            <a:r>
              <a:rPr lang="de-DE" sz="9600" dirty="0">
                <a:solidFill>
                  <a:srgbClr val="002060"/>
                </a:solidFill>
                <a:latin typeface="dunbar-tall"/>
              </a:rPr>
              <a:t> noch in der </a:t>
            </a:r>
            <a:r>
              <a:rPr lang="de-DE" sz="9600" b="1" dirty="0">
                <a:solidFill>
                  <a:srgbClr val="002060"/>
                </a:solidFill>
                <a:latin typeface="dunbar-tall"/>
              </a:rPr>
              <a:t>Höhe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442913" algn="l"/>
              </a:tabLst>
            </a:pPr>
            <a:endParaRPr lang="de-DE" sz="4800" b="1" dirty="0">
              <a:solidFill>
                <a:srgbClr val="002060"/>
              </a:solidFill>
              <a:latin typeface="dunbar-tal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442913" algn="l"/>
              </a:tabLst>
            </a:pPr>
            <a:r>
              <a:rPr lang="de-DE" sz="9600" dirty="0">
                <a:solidFill>
                  <a:srgbClr val="002060"/>
                </a:solidFill>
                <a:latin typeface="dunbar-tall"/>
              </a:rPr>
              <a:t>…. 	</a:t>
            </a:r>
            <a:r>
              <a:rPr lang="de-DE" sz="9600" b="1" dirty="0">
                <a:solidFill>
                  <a:srgbClr val="002060"/>
                </a:solidFill>
                <a:latin typeface="dunbar-tall"/>
              </a:rPr>
              <a:t>konstruieren</a:t>
            </a:r>
            <a:r>
              <a:rPr lang="de-DE" sz="9600" dirty="0">
                <a:solidFill>
                  <a:srgbClr val="002060"/>
                </a:solidFill>
                <a:latin typeface="dunbar-tall"/>
              </a:rPr>
              <a:t> fachmännisch die Aufhängung für Fahrleitung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442913" algn="l"/>
              </a:tabLst>
            </a:pPr>
            <a:endParaRPr lang="de-DE" sz="4800" dirty="0">
              <a:solidFill>
                <a:srgbClr val="002060"/>
              </a:solidFill>
              <a:latin typeface="dunbar-tal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442913" algn="l"/>
              </a:tabLst>
            </a:pPr>
            <a:r>
              <a:rPr lang="de-DE" sz="9600" dirty="0">
                <a:solidFill>
                  <a:srgbClr val="002060"/>
                </a:solidFill>
                <a:latin typeface="dunbar-tall"/>
              </a:rPr>
              <a:t>….	zur </a:t>
            </a:r>
            <a:r>
              <a:rPr lang="de-DE" sz="9600" b="1" dirty="0">
                <a:solidFill>
                  <a:srgbClr val="002060"/>
                </a:solidFill>
                <a:latin typeface="dunbar-tall"/>
              </a:rPr>
              <a:t>Behebung von </a:t>
            </a:r>
            <a:br>
              <a:rPr lang="de-DE" sz="9600" b="1" dirty="0">
                <a:solidFill>
                  <a:srgbClr val="002060"/>
                </a:solidFill>
                <a:latin typeface="dunbar-tall"/>
              </a:rPr>
            </a:br>
            <a:r>
              <a:rPr lang="de-DE" sz="9600" b="1" dirty="0">
                <a:solidFill>
                  <a:srgbClr val="002060"/>
                </a:solidFill>
                <a:latin typeface="dunbar-tall"/>
              </a:rPr>
              <a:t>       Störungen </a:t>
            </a:r>
            <a:r>
              <a:rPr lang="de-DE" sz="9600" dirty="0">
                <a:solidFill>
                  <a:srgbClr val="002060"/>
                </a:solidFill>
                <a:latin typeface="dunbar-tall"/>
              </a:rPr>
              <a:t>laufen sie zur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442913" algn="l"/>
              </a:tabLst>
            </a:pPr>
            <a:r>
              <a:rPr lang="de-DE" sz="9600" dirty="0">
                <a:solidFill>
                  <a:srgbClr val="002060"/>
                </a:solidFill>
                <a:latin typeface="dunbar-tall"/>
              </a:rPr>
              <a:t>       Hochform auf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442913" algn="l"/>
              </a:tabLst>
            </a:pPr>
            <a:endParaRPr lang="de-DE" sz="4800" dirty="0">
              <a:solidFill>
                <a:srgbClr val="002060"/>
              </a:solidFill>
              <a:latin typeface="dunbar-tal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442913" algn="l"/>
              </a:tabLst>
            </a:pPr>
            <a:r>
              <a:rPr lang="de-DE" sz="9600" dirty="0">
                <a:solidFill>
                  <a:srgbClr val="002060"/>
                </a:solidFill>
                <a:latin typeface="dunbar-tall"/>
              </a:rPr>
              <a:t>…. 	beherrschen </a:t>
            </a:r>
            <a:r>
              <a:rPr lang="de-DE" sz="9600" b="1" dirty="0">
                <a:solidFill>
                  <a:srgbClr val="002060"/>
                </a:solidFill>
                <a:latin typeface="dunbar-tall"/>
              </a:rPr>
              <a:t>Handwerkzeug</a:t>
            </a:r>
            <a:r>
              <a:rPr lang="de-DE" sz="9600" dirty="0">
                <a:solidFill>
                  <a:srgbClr val="002060"/>
                </a:solidFill>
                <a:latin typeface="dunbar-tall"/>
              </a:rPr>
              <a:t> </a:t>
            </a:r>
            <a:br>
              <a:rPr lang="de-DE" sz="9600" dirty="0">
                <a:solidFill>
                  <a:srgbClr val="002060"/>
                </a:solidFill>
                <a:latin typeface="dunbar-tall"/>
              </a:rPr>
            </a:br>
            <a:r>
              <a:rPr lang="de-DE" sz="9600" dirty="0">
                <a:solidFill>
                  <a:srgbClr val="002060"/>
                </a:solidFill>
                <a:latin typeface="dunbar-tall"/>
              </a:rPr>
              <a:t>       wie auch </a:t>
            </a:r>
            <a:r>
              <a:rPr lang="de-DE" sz="9600" b="1" dirty="0" err="1">
                <a:solidFill>
                  <a:srgbClr val="002060"/>
                </a:solidFill>
                <a:latin typeface="dunbar-tall"/>
              </a:rPr>
              <a:t>grosse</a:t>
            </a:r>
            <a:r>
              <a:rPr lang="de-DE" sz="9600" b="1" dirty="0">
                <a:solidFill>
                  <a:srgbClr val="002060"/>
                </a:solidFill>
                <a:latin typeface="dunbar-tall"/>
              </a:rPr>
              <a:t> Maschinen </a:t>
            </a:r>
            <a:endParaRPr lang="de-CH" sz="9600" b="1" dirty="0">
              <a:solidFill>
                <a:srgbClr val="002060"/>
              </a:solidFill>
              <a:latin typeface="dunbar-tall"/>
            </a:endParaRP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E90F781-25BB-4876-9590-36E137025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547" y="3429000"/>
            <a:ext cx="4360691" cy="268781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4D7098-DE40-45FC-B6D5-DA78B67558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Berufspräsentation | Trägerschaft Berufsbildung Netzelektriker:in | 03.01.2023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0550D0-1764-47F6-A9B2-55656F8855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04A4D-2C97-47B6-99DF-E724B6349280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1312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AE80ABC9575F5478935C8F214BC6551" ma:contentTypeVersion="9" ma:contentTypeDescription="Ein neues Dokument erstellen." ma:contentTypeScope="" ma:versionID="bf3848ba9393d22ac6eb61ee92498d24">
  <xsd:schema xmlns:xsd="http://www.w3.org/2001/XMLSchema" xmlns:xs="http://www.w3.org/2001/XMLSchema" xmlns:p="http://schemas.microsoft.com/office/2006/metadata/properties" xmlns:ns2="c83aabb0-b78c-4076-9300-bf196b5966c6" targetNamespace="http://schemas.microsoft.com/office/2006/metadata/properties" ma:root="true" ma:fieldsID="352eb89aebb7f6c91ba80677b7b0308b" ns2:_="">
    <xsd:import namespace="c83aabb0-b78c-4076-9300-bf196b5966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aabb0-b78c-4076-9300-bf196b5966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haltstyp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4DF459-435D-46BD-A990-712B853C49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3aabb0-b78c-4076-9300-bf196b5966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C71429-C522-4AF1-96FF-5C3025C3DD5E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c83aabb0-b78c-4076-9300-bf196b5966c6"/>
    <ds:schemaRef ds:uri="http://purl.org/dc/terms/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8A814F5-B472-4CE9-8A38-86506DD341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936</Words>
  <Application>Microsoft Office PowerPoint</Application>
  <PresentationFormat>On-screen Show (4:3)</PresentationFormat>
  <Paragraphs>177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dunbar-tall</vt:lpstr>
      <vt:lpstr>Symbol</vt:lpstr>
      <vt:lpstr>Wingdings</vt:lpstr>
      <vt:lpstr>Larissa</vt:lpstr>
      <vt:lpstr>PowerPoint Presentation</vt:lpstr>
      <vt:lpstr>PowerPoint Presentation</vt:lpstr>
      <vt:lpstr>Was macht ein:e Netzelektriker:in EFZ? Film Robin  </vt:lpstr>
      <vt:lpstr>Was macht ein:e Netzelektriker:in EFZ? Schwerpunkt Telekommunikation …</vt:lpstr>
      <vt:lpstr>Was macht ein:e Netzelektriker:in EFZ? Schwerpunkt Telekommunikation …</vt:lpstr>
      <vt:lpstr>Netzelektriker / Netzelektrikerin EFZ Schwerpunkt Energie</vt:lpstr>
      <vt:lpstr>Netzelektriker / Netzelektrikerin EFZ Schwerpunkt Energie</vt:lpstr>
      <vt:lpstr>Netzelektriker / Netzelektrikerin EFZ Schwerpunkt Fahrleitungen</vt:lpstr>
      <vt:lpstr>Netzelektriker / Netzelektrikerin EFZ Schwerpunkt Fahrleitungen</vt:lpstr>
      <vt:lpstr>Was trifft auf dich zu?</vt:lpstr>
      <vt:lpstr>Was trifft auf dich zu?</vt:lpstr>
      <vt:lpstr>Ausbildungsorte Anteilmässige Aufteilung der Ausbildungszeit</vt:lpstr>
      <vt:lpstr>Berufsschule</vt:lpstr>
      <vt:lpstr>Überbetriebliche Kurse (ÜK) Aufteilung auf die Lehrjahre</vt:lpstr>
      <vt:lpstr>Wo befinden sich die Ausbildungsorte?</vt:lpstr>
      <vt:lpstr>Qualifikationsverfahren (Lehrabschluss)</vt:lpstr>
      <vt:lpstr>Deine möglichen beruflichen Laufbahnen</vt:lpstr>
      <vt:lpstr>Wie weiter?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Netzelektriker:in: Präsentation</dc:title>
  <dc:creator>Trägerschaft Berufsbildung Netzelektriker:in Trägerschaft Berufsbildung Netzelektriker:in</dc:creator>
  <cp:lastModifiedBy>Vögtli Simon</cp:lastModifiedBy>
  <cp:revision>42</cp:revision>
  <dcterms:created xsi:type="dcterms:W3CDTF">2020-10-16T16:49:48Z</dcterms:created>
  <dcterms:modified xsi:type="dcterms:W3CDTF">2023-01-16T08:22:30Z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0x0101009AE80ABC9575F5478935C8F214BC6551</vt:lpwstr>
  </property>
</Properties>
</file>